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75" r:id="rId2"/>
    <p:sldId id="336" r:id="rId3"/>
    <p:sldId id="330" r:id="rId4"/>
    <p:sldId id="331" r:id="rId5"/>
    <p:sldId id="332" r:id="rId6"/>
    <p:sldId id="333" r:id="rId7"/>
    <p:sldId id="334" r:id="rId8"/>
    <p:sldId id="335" r:id="rId9"/>
    <p:sldId id="328" r:id="rId10"/>
    <p:sldId id="329" r:id="rId11"/>
    <p:sldId id="327" r:id="rId12"/>
    <p:sldId id="326" r:id="rId13"/>
    <p:sldId id="325" r:id="rId14"/>
    <p:sldId id="324" r:id="rId15"/>
    <p:sldId id="323" r:id="rId16"/>
    <p:sldId id="321" r:id="rId17"/>
    <p:sldId id="320" r:id="rId1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96"/>
    <a:srgbClr val="FFCCCC"/>
    <a:srgbClr val="377F9F"/>
    <a:srgbClr val="FF9999"/>
    <a:srgbClr val="FFFFFF"/>
    <a:srgbClr val="000000"/>
    <a:srgbClr val="377FA0"/>
    <a:srgbClr val="424242"/>
    <a:srgbClr val="007599"/>
    <a:srgbClr val="DBD9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14"/>
    <p:restoredTop sz="96208"/>
  </p:normalViewPr>
  <p:slideViewPr>
    <p:cSldViewPr snapToGrid="0" snapToObjects="1">
      <p:cViewPr>
        <p:scale>
          <a:sx n="90" d="100"/>
          <a:sy n="90" d="100"/>
        </p:scale>
        <p:origin x="1008" y="9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65EFED-30EE-D947-8352-892860467F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F67621BF-EB6E-EA42-AE9C-6AEA6948E3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F71B97-8CE8-2049-A7F7-6F20CCFAAD45}" type="datetimeFigureOut">
              <a:rPr lang="x-none" altLang="ja-JP" smtClean="0"/>
              <a:t>2022/7/26</a:t>
            </a:fld>
            <a:endParaRPr lang="x-none"/>
          </a:p>
        </p:txBody>
      </p:sp>
      <p:sp>
        <p:nvSpPr>
          <p:cNvPr id="4" name="Footer Placeholder 3">
            <a:extLst>
              <a:ext uri="{FF2B5EF4-FFF2-40B4-BE49-F238E27FC236}">
                <a16:creationId xmlns:a16="http://schemas.microsoft.com/office/drawing/2014/main" id="{CAF9B19E-91A5-D34A-9AF2-0DF908DC13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08763573-C4F4-4E48-B116-5B4F33F0A5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48DF5E-CEA2-334A-8F9D-9990354E3019}" type="slidenum">
              <a:rPr lang="x-none" smtClean="0"/>
              <a:t>‹#›</a:t>
            </a:fld>
            <a:endParaRPr lang="x-none"/>
          </a:p>
        </p:txBody>
      </p:sp>
    </p:spTree>
    <p:extLst>
      <p:ext uri="{BB962C8B-B14F-4D97-AF65-F5344CB8AC3E}">
        <p14:creationId xmlns:p14="http://schemas.microsoft.com/office/powerpoint/2010/main" val="3197532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5F59A-2A20-2B47-963F-35A8D4FAC44B}" type="datetimeFigureOut">
              <a:rPr lang="x-none" altLang="ja-JP" smtClean="0"/>
              <a:t>2022/7/26</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C9EB2-CBB9-0B4B-A1B8-6A3E7D138550}" type="slidenum">
              <a:rPr lang="x-none" smtClean="0"/>
              <a:t>‹#›</a:t>
            </a:fld>
            <a:endParaRPr lang="x-none"/>
          </a:p>
        </p:txBody>
      </p:sp>
    </p:spTree>
    <p:extLst>
      <p:ext uri="{BB962C8B-B14F-4D97-AF65-F5344CB8AC3E}">
        <p14:creationId xmlns:p14="http://schemas.microsoft.com/office/powerpoint/2010/main" val="22525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ACBC9EB2-CBB9-0B4B-A1B8-6A3E7D138550}" type="slidenum">
              <a:rPr lang="x-none" smtClean="0"/>
              <a:t>4</a:t>
            </a:fld>
            <a:endParaRPr lang="x-none"/>
          </a:p>
        </p:txBody>
      </p:sp>
    </p:spTree>
    <p:extLst>
      <p:ext uri="{BB962C8B-B14F-4D97-AF65-F5344CB8AC3E}">
        <p14:creationId xmlns:p14="http://schemas.microsoft.com/office/powerpoint/2010/main" val="304455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ACBC9EB2-CBB9-0B4B-A1B8-6A3E7D138550}" type="slidenum">
              <a:rPr lang="x-none" smtClean="0"/>
              <a:t>5</a:t>
            </a:fld>
            <a:endParaRPr lang="x-none"/>
          </a:p>
        </p:txBody>
      </p:sp>
    </p:spTree>
    <p:extLst>
      <p:ext uri="{BB962C8B-B14F-4D97-AF65-F5344CB8AC3E}">
        <p14:creationId xmlns:p14="http://schemas.microsoft.com/office/powerpoint/2010/main" val="1114278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ACBC9EB2-CBB9-0B4B-A1B8-6A3E7D138550}" type="slidenum">
              <a:rPr lang="x-none" smtClean="0"/>
              <a:t>6</a:t>
            </a:fld>
            <a:endParaRPr lang="x-none"/>
          </a:p>
        </p:txBody>
      </p:sp>
    </p:spTree>
    <p:extLst>
      <p:ext uri="{BB962C8B-B14F-4D97-AF65-F5344CB8AC3E}">
        <p14:creationId xmlns:p14="http://schemas.microsoft.com/office/powerpoint/2010/main" val="421567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ACBC9EB2-CBB9-0B4B-A1B8-6A3E7D138550}" type="slidenum">
              <a:rPr lang="x-none" smtClean="0"/>
              <a:t>7</a:t>
            </a:fld>
            <a:endParaRPr lang="x-none"/>
          </a:p>
        </p:txBody>
      </p:sp>
    </p:spTree>
    <p:extLst>
      <p:ext uri="{BB962C8B-B14F-4D97-AF65-F5344CB8AC3E}">
        <p14:creationId xmlns:p14="http://schemas.microsoft.com/office/powerpoint/2010/main" val="354331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ACBC9EB2-CBB9-0B4B-A1B8-6A3E7D138550}" type="slidenum">
              <a:rPr lang="x-none" smtClean="0"/>
              <a:t>8</a:t>
            </a:fld>
            <a:endParaRPr lang="x-none"/>
          </a:p>
        </p:txBody>
      </p:sp>
    </p:spTree>
    <p:extLst>
      <p:ext uri="{BB962C8B-B14F-4D97-AF65-F5344CB8AC3E}">
        <p14:creationId xmlns:p14="http://schemas.microsoft.com/office/powerpoint/2010/main" val="324631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03C1-F0CF-EA49-A2F7-EC5B0E2799C2}"/>
              </a:ext>
            </a:extLst>
          </p:cNvPr>
          <p:cNvSpPr>
            <a:spLocks noGrp="1"/>
          </p:cNvSpPr>
          <p:nvPr>
            <p:ph type="ctrTitle"/>
          </p:nvPr>
        </p:nvSpPr>
        <p:spPr>
          <a:xfrm>
            <a:off x="1524000" y="1122363"/>
            <a:ext cx="9144000" cy="2387600"/>
          </a:xfrm>
        </p:spPr>
        <p:txBody>
          <a:bodyPr anchor="b">
            <a:normAutofit/>
          </a:bodyPr>
          <a:lstStyle>
            <a:lvl1pPr algn="ctr">
              <a:defRPr sz="5000" b="0" i="0">
                <a:latin typeface="Avenir Light" panose="020B0402020203020204" pitchFamily="34" charset="77"/>
              </a:defRPr>
            </a:lvl1pPr>
          </a:lstStyle>
          <a:p>
            <a:r>
              <a:rPr lang="en-US" dirty="0"/>
              <a:t>Click to edit Master title style</a:t>
            </a:r>
            <a:endParaRPr lang="x-none" dirty="0"/>
          </a:p>
        </p:txBody>
      </p:sp>
      <p:sp>
        <p:nvSpPr>
          <p:cNvPr id="3" name="Subtitle 2">
            <a:extLst>
              <a:ext uri="{FF2B5EF4-FFF2-40B4-BE49-F238E27FC236}">
                <a16:creationId xmlns:a16="http://schemas.microsoft.com/office/drawing/2014/main" id="{EFD59C4F-09AE-4640-A389-001A9D412F7A}"/>
              </a:ext>
            </a:extLst>
          </p:cNvPr>
          <p:cNvSpPr>
            <a:spLocks noGrp="1"/>
          </p:cNvSpPr>
          <p:nvPr>
            <p:ph type="subTitle" idx="1"/>
          </p:nvPr>
        </p:nvSpPr>
        <p:spPr>
          <a:xfrm>
            <a:off x="1524000" y="3602038"/>
            <a:ext cx="9144000" cy="1655762"/>
          </a:xfrm>
        </p:spPr>
        <p:txBody>
          <a:bodyPr/>
          <a:lstStyle>
            <a:lvl1pPr marL="0" indent="0" algn="ctr">
              <a:buNone/>
              <a:defRPr sz="2400" b="1" i="0">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x-none" dirty="0"/>
          </a:p>
        </p:txBody>
      </p:sp>
      <p:sp>
        <p:nvSpPr>
          <p:cNvPr id="4" name="Date Placeholder 3">
            <a:extLst>
              <a:ext uri="{FF2B5EF4-FFF2-40B4-BE49-F238E27FC236}">
                <a16:creationId xmlns:a16="http://schemas.microsoft.com/office/drawing/2014/main" id="{68B9E90D-13AB-BD4C-931A-2E66786BDB8A}"/>
              </a:ext>
            </a:extLst>
          </p:cNvPr>
          <p:cNvSpPr>
            <a:spLocks noGrp="1"/>
          </p:cNvSpPr>
          <p:nvPr>
            <p:ph type="dt" sz="half" idx="10"/>
          </p:nvPr>
        </p:nvSpPr>
        <p:spPr/>
        <p:txBody>
          <a:bodyPr/>
          <a:lstStyle/>
          <a:p>
            <a:fld id="{DD9C2E38-C474-5644-B861-2CF92024AA3D}" type="datetimeFigureOut">
              <a:rPr lang="x-none" altLang="ja-JP" smtClean="0"/>
              <a:t>2022/7/26</a:t>
            </a:fld>
            <a:endParaRPr lang="x-none"/>
          </a:p>
        </p:txBody>
      </p:sp>
      <p:sp>
        <p:nvSpPr>
          <p:cNvPr id="6" name="Slide Number Placeholder 5">
            <a:extLst>
              <a:ext uri="{FF2B5EF4-FFF2-40B4-BE49-F238E27FC236}">
                <a16:creationId xmlns:a16="http://schemas.microsoft.com/office/drawing/2014/main" id="{A494ABA8-4DC5-9944-801F-7F2B013EE51C}"/>
              </a:ext>
            </a:extLst>
          </p:cNvPr>
          <p:cNvSpPr>
            <a:spLocks noGrp="1"/>
          </p:cNvSpPr>
          <p:nvPr>
            <p:ph type="sldNum" sz="quarter" idx="12"/>
          </p:nvPr>
        </p:nvSpPr>
        <p:spPr/>
        <p:txBody>
          <a:bodyPr/>
          <a:lstStyle/>
          <a:p>
            <a:fld id="{8F615142-B68B-B543-8D5C-D73F1101E94E}" type="slidenum">
              <a:rPr lang="x-none" smtClean="0"/>
              <a:t>‹#›</a:t>
            </a:fld>
            <a:endParaRPr lang="x-none"/>
          </a:p>
        </p:txBody>
      </p:sp>
      <p:sp>
        <p:nvSpPr>
          <p:cNvPr id="7" name="Footer Placeholder 4">
            <a:extLst>
              <a:ext uri="{FF2B5EF4-FFF2-40B4-BE49-F238E27FC236}">
                <a16:creationId xmlns:a16="http://schemas.microsoft.com/office/drawing/2014/main" id="{9344DAE6-E2C7-0246-B8D3-D9FC77501C3B}"/>
              </a:ext>
            </a:extLst>
          </p:cNvPr>
          <p:cNvSpPr>
            <a:spLocks noGrp="1"/>
          </p:cNvSpPr>
          <p:nvPr>
            <p:ph type="ftr" sz="quarter" idx="11"/>
          </p:nvPr>
        </p:nvSpPr>
        <p:spPr>
          <a:xfrm>
            <a:off x="4038600" y="6356349"/>
            <a:ext cx="4114800" cy="367200"/>
          </a:xfrm>
        </p:spPr>
        <p:txBody>
          <a:bodyPr anchor="b"/>
          <a:lstStyle>
            <a:lvl1pPr>
              <a:defRPr sz="900"/>
            </a:lvl1pPr>
          </a:lstStyle>
          <a:p>
            <a:r>
              <a:rPr lang="x-none">
                <a:solidFill>
                  <a:srgbClr val="007496"/>
                </a:solidFill>
                <a:latin typeface="Avenir" panose="02000503020000020003" pitchFamily="2" charset="0"/>
              </a:rPr>
              <a:t>Copyright ©︎</a:t>
            </a:r>
            <a:r>
              <a:rPr lang="en-US">
                <a:solidFill>
                  <a:srgbClr val="007496"/>
                </a:solidFill>
                <a:latin typeface="Avenir" panose="02000503020000020003" pitchFamily="2" charset="0"/>
              </a:rPr>
              <a:t> balconia Ltd. All rights reserved.</a:t>
            </a:r>
            <a:endParaRPr lang="x-none" dirty="0">
              <a:solidFill>
                <a:srgbClr val="007496"/>
              </a:solidFill>
              <a:latin typeface="Avenir" panose="02000503020000020003" pitchFamily="2" charset="0"/>
            </a:endParaRPr>
          </a:p>
        </p:txBody>
      </p:sp>
    </p:spTree>
    <p:extLst>
      <p:ext uri="{BB962C8B-B14F-4D97-AF65-F5344CB8AC3E}">
        <p14:creationId xmlns:p14="http://schemas.microsoft.com/office/powerpoint/2010/main" val="114340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1FE3-2C57-4745-98E4-3DB1F59F5518}"/>
              </a:ext>
            </a:extLst>
          </p:cNvPr>
          <p:cNvSpPr>
            <a:spLocks noGrp="1"/>
          </p:cNvSpPr>
          <p:nvPr>
            <p:ph type="title"/>
          </p:nvPr>
        </p:nvSpPr>
        <p:spPr/>
        <p:txBody>
          <a:bodyPr/>
          <a:lstStyle>
            <a:lvl1pPr>
              <a:defRPr b="0" i="0">
                <a:latin typeface="Avenir Light" panose="020B0402020203020204" pitchFamily="34" charset="77"/>
              </a:defRPr>
            </a:lvl1p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id="{0C6D4B2D-3454-DB4B-BF83-4BC6FB49CDDB}"/>
              </a:ext>
            </a:extLst>
          </p:cNvPr>
          <p:cNvSpPr>
            <a:spLocks noGrp="1"/>
          </p:cNvSpPr>
          <p:nvPr>
            <p:ph idx="1"/>
          </p:nvPr>
        </p:nvSpPr>
        <p:spPr/>
        <p:txBody>
          <a:bodyPr/>
          <a:lstStyle>
            <a:lvl1pPr>
              <a:defRPr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80B5B57-530E-EB47-BC6F-70E4C5AD0BC5}"/>
              </a:ext>
            </a:extLst>
          </p:cNvPr>
          <p:cNvSpPr>
            <a:spLocks noGrp="1"/>
          </p:cNvSpPr>
          <p:nvPr>
            <p:ph type="dt" sz="half" idx="10"/>
          </p:nvPr>
        </p:nvSpPr>
        <p:spPr/>
        <p:txBody>
          <a:bodyPr/>
          <a:lstStyle/>
          <a:p>
            <a:fld id="{DD9C2E38-C474-5644-B861-2CF92024AA3D}" type="datetimeFigureOut">
              <a:rPr lang="x-none" altLang="ja-JP" smtClean="0"/>
              <a:t>2022/7/26</a:t>
            </a:fld>
            <a:endParaRPr lang="x-none"/>
          </a:p>
        </p:txBody>
      </p:sp>
      <p:sp>
        <p:nvSpPr>
          <p:cNvPr id="5" name="Footer Placeholder 4">
            <a:extLst>
              <a:ext uri="{FF2B5EF4-FFF2-40B4-BE49-F238E27FC236}">
                <a16:creationId xmlns:a16="http://schemas.microsoft.com/office/drawing/2014/main" id="{C61845B6-EC97-A04A-83B8-B388590A34DF}"/>
              </a:ext>
            </a:extLst>
          </p:cNvPr>
          <p:cNvSpPr>
            <a:spLocks noGrp="1"/>
          </p:cNvSpPr>
          <p:nvPr>
            <p:ph type="ftr" sz="quarter" idx="11"/>
          </p:nvPr>
        </p:nvSpPr>
        <p:spPr>
          <a:xfrm>
            <a:off x="4038600" y="6356349"/>
            <a:ext cx="4114800" cy="367200"/>
          </a:xfrm>
          <a:prstGeom prst="rect">
            <a:avLst/>
          </a:prstGeom>
        </p:spPr>
        <p:txBody>
          <a:bodyPr anchor="b"/>
          <a:lstStyle>
            <a:lvl1pPr>
              <a:defRPr sz="900"/>
            </a:lvl1pPr>
          </a:lstStyle>
          <a:p>
            <a:r>
              <a:rPr lang="x-none">
                <a:solidFill>
                  <a:srgbClr val="007496"/>
                </a:solidFill>
                <a:latin typeface="Avenir" panose="02000503020000020003" pitchFamily="2" charset="0"/>
              </a:rPr>
              <a:t>Copyright ©︎</a:t>
            </a:r>
            <a:r>
              <a:rPr lang="en-US">
                <a:solidFill>
                  <a:srgbClr val="007496"/>
                </a:solidFill>
                <a:latin typeface="Avenir" panose="02000503020000020003" pitchFamily="2" charset="0"/>
              </a:rPr>
              <a:t> balconia Ltd. All rights reserved.</a:t>
            </a:r>
            <a:endParaRPr lang="x-none" dirty="0">
              <a:solidFill>
                <a:srgbClr val="007496"/>
              </a:solidFill>
              <a:latin typeface="Avenir" panose="02000503020000020003" pitchFamily="2" charset="0"/>
            </a:endParaRPr>
          </a:p>
        </p:txBody>
      </p:sp>
      <p:sp>
        <p:nvSpPr>
          <p:cNvPr id="6" name="Slide Number Placeholder 5">
            <a:extLst>
              <a:ext uri="{FF2B5EF4-FFF2-40B4-BE49-F238E27FC236}">
                <a16:creationId xmlns:a16="http://schemas.microsoft.com/office/drawing/2014/main" id="{34D075B5-3601-1C40-B795-BDCD55FFFFDB}"/>
              </a:ext>
            </a:extLst>
          </p:cNvPr>
          <p:cNvSpPr>
            <a:spLocks noGrp="1"/>
          </p:cNvSpPr>
          <p:nvPr>
            <p:ph type="sldNum" sz="quarter" idx="12"/>
          </p:nvPr>
        </p:nvSpPr>
        <p:spPr/>
        <p:txBody>
          <a:bodyPr/>
          <a:lstStyle/>
          <a:p>
            <a:fld id="{8F615142-B68B-B543-8D5C-D73F1101E94E}" type="slidenum">
              <a:rPr lang="x-none" smtClean="0"/>
              <a:t>‹#›</a:t>
            </a:fld>
            <a:endParaRPr lang="x-none"/>
          </a:p>
        </p:txBody>
      </p:sp>
    </p:spTree>
    <p:extLst>
      <p:ext uri="{BB962C8B-B14F-4D97-AF65-F5344CB8AC3E}">
        <p14:creationId xmlns:p14="http://schemas.microsoft.com/office/powerpoint/2010/main" val="67183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B7C1-53C5-8447-B4AB-FD5A280A3FB3}"/>
              </a:ext>
            </a:extLst>
          </p:cNvPr>
          <p:cNvSpPr>
            <a:spLocks noGrp="1"/>
          </p:cNvSpPr>
          <p:nvPr>
            <p:ph type="title"/>
          </p:nvPr>
        </p:nvSpPr>
        <p:spPr/>
        <p:txBody>
          <a:bodyPr/>
          <a:lstStyle>
            <a:lvl1pPr>
              <a:defRPr b="0" i="0">
                <a:latin typeface="Avenir Light" panose="020B0402020203020204" pitchFamily="34" charset="77"/>
              </a:defRPr>
            </a:lvl1pPr>
          </a:lstStyle>
          <a:p>
            <a:r>
              <a:rPr lang="en-US"/>
              <a:t>Click to edit Master title style</a:t>
            </a:r>
            <a:endParaRPr lang="x-none"/>
          </a:p>
        </p:txBody>
      </p:sp>
      <p:sp>
        <p:nvSpPr>
          <p:cNvPr id="3" name="Date Placeholder 2">
            <a:extLst>
              <a:ext uri="{FF2B5EF4-FFF2-40B4-BE49-F238E27FC236}">
                <a16:creationId xmlns:a16="http://schemas.microsoft.com/office/drawing/2014/main" id="{7BA93A0C-49C6-E942-8DF2-4337BC949E05}"/>
              </a:ext>
            </a:extLst>
          </p:cNvPr>
          <p:cNvSpPr>
            <a:spLocks noGrp="1"/>
          </p:cNvSpPr>
          <p:nvPr>
            <p:ph type="dt" sz="half" idx="10"/>
          </p:nvPr>
        </p:nvSpPr>
        <p:spPr/>
        <p:txBody>
          <a:bodyPr/>
          <a:lstStyle/>
          <a:p>
            <a:fld id="{DD9C2E38-C474-5644-B861-2CF92024AA3D}" type="datetimeFigureOut">
              <a:rPr lang="x-none" altLang="ja-JP" smtClean="0"/>
              <a:t>2022/7/26</a:t>
            </a:fld>
            <a:endParaRPr lang="x-none"/>
          </a:p>
        </p:txBody>
      </p:sp>
      <p:sp>
        <p:nvSpPr>
          <p:cNvPr id="5" name="Slide Number Placeholder 4">
            <a:extLst>
              <a:ext uri="{FF2B5EF4-FFF2-40B4-BE49-F238E27FC236}">
                <a16:creationId xmlns:a16="http://schemas.microsoft.com/office/drawing/2014/main" id="{AA421418-1360-4149-8C3B-44580DDCB382}"/>
              </a:ext>
            </a:extLst>
          </p:cNvPr>
          <p:cNvSpPr>
            <a:spLocks noGrp="1"/>
          </p:cNvSpPr>
          <p:nvPr>
            <p:ph type="sldNum" sz="quarter" idx="12"/>
          </p:nvPr>
        </p:nvSpPr>
        <p:spPr/>
        <p:txBody>
          <a:bodyPr/>
          <a:lstStyle/>
          <a:p>
            <a:fld id="{8F615142-B68B-B543-8D5C-D73F1101E94E}" type="slidenum">
              <a:rPr lang="x-none" smtClean="0"/>
              <a:t>‹#›</a:t>
            </a:fld>
            <a:endParaRPr lang="x-none"/>
          </a:p>
        </p:txBody>
      </p:sp>
      <p:sp>
        <p:nvSpPr>
          <p:cNvPr id="6" name="Footer Placeholder 4">
            <a:extLst>
              <a:ext uri="{FF2B5EF4-FFF2-40B4-BE49-F238E27FC236}">
                <a16:creationId xmlns:a16="http://schemas.microsoft.com/office/drawing/2014/main" id="{088E02DC-F5F8-E747-8E50-C00F8F1C1631}"/>
              </a:ext>
            </a:extLst>
          </p:cNvPr>
          <p:cNvSpPr>
            <a:spLocks noGrp="1"/>
          </p:cNvSpPr>
          <p:nvPr>
            <p:ph type="ftr" sz="quarter" idx="11"/>
          </p:nvPr>
        </p:nvSpPr>
        <p:spPr>
          <a:xfrm>
            <a:off x="4038600" y="6356349"/>
            <a:ext cx="4114800" cy="367200"/>
          </a:xfrm>
        </p:spPr>
        <p:txBody>
          <a:bodyPr anchor="b"/>
          <a:lstStyle>
            <a:lvl1pPr>
              <a:defRPr sz="900"/>
            </a:lvl1pPr>
          </a:lstStyle>
          <a:p>
            <a:r>
              <a:rPr lang="x-none">
                <a:solidFill>
                  <a:srgbClr val="007496"/>
                </a:solidFill>
                <a:latin typeface="Avenir" panose="02000503020000020003" pitchFamily="2" charset="0"/>
              </a:rPr>
              <a:t>Copyright ©︎</a:t>
            </a:r>
            <a:r>
              <a:rPr lang="en-US">
                <a:solidFill>
                  <a:srgbClr val="007496"/>
                </a:solidFill>
                <a:latin typeface="Avenir" panose="02000503020000020003" pitchFamily="2" charset="0"/>
              </a:rPr>
              <a:t> balconia Ltd. All rights reserved.</a:t>
            </a:r>
            <a:endParaRPr lang="x-none" dirty="0">
              <a:solidFill>
                <a:srgbClr val="007496"/>
              </a:solidFill>
              <a:latin typeface="Avenir" panose="02000503020000020003" pitchFamily="2" charset="0"/>
            </a:endParaRPr>
          </a:p>
        </p:txBody>
      </p:sp>
    </p:spTree>
    <p:extLst>
      <p:ext uri="{BB962C8B-B14F-4D97-AF65-F5344CB8AC3E}">
        <p14:creationId xmlns:p14="http://schemas.microsoft.com/office/powerpoint/2010/main" val="68275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F6E19B-76B3-9F4B-9B41-FDDAEDC63E80}"/>
              </a:ext>
            </a:extLst>
          </p:cNvPr>
          <p:cNvSpPr>
            <a:spLocks noGrp="1"/>
          </p:cNvSpPr>
          <p:nvPr>
            <p:ph type="dt" sz="half" idx="10"/>
          </p:nvPr>
        </p:nvSpPr>
        <p:spPr/>
        <p:txBody>
          <a:bodyPr/>
          <a:lstStyle/>
          <a:p>
            <a:fld id="{DD9C2E38-C474-5644-B861-2CF92024AA3D}" type="datetimeFigureOut">
              <a:rPr lang="x-none" altLang="ja-JP" smtClean="0"/>
              <a:t>2022/7/26</a:t>
            </a:fld>
            <a:endParaRPr lang="x-none"/>
          </a:p>
        </p:txBody>
      </p:sp>
      <p:sp>
        <p:nvSpPr>
          <p:cNvPr id="4" name="Slide Number Placeholder 3">
            <a:extLst>
              <a:ext uri="{FF2B5EF4-FFF2-40B4-BE49-F238E27FC236}">
                <a16:creationId xmlns:a16="http://schemas.microsoft.com/office/drawing/2014/main" id="{5D947931-7B16-F74D-84BA-11908070BAA6}"/>
              </a:ext>
            </a:extLst>
          </p:cNvPr>
          <p:cNvSpPr>
            <a:spLocks noGrp="1"/>
          </p:cNvSpPr>
          <p:nvPr>
            <p:ph type="sldNum" sz="quarter" idx="12"/>
          </p:nvPr>
        </p:nvSpPr>
        <p:spPr/>
        <p:txBody>
          <a:bodyPr/>
          <a:lstStyle/>
          <a:p>
            <a:fld id="{8F615142-B68B-B543-8D5C-D73F1101E94E}" type="slidenum">
              <a:rPr lang="x-none" smtClean="0"/>
              <a:t>‹#›</a:t>
            </a:fld>
            <a:endParaRPr lang="x-none"/>
          </a:p>
        </p:txBody>
      </p:sp>
      <p:sp>
        <p:nvSpPr>
          <p:cNvPr id="5" name="Footer Placeholder 4">
            <a:extLst>
              <a:ext uri="{FF2B5EF4-FFF2-40B4-BE49-F238E27FC236}">
                <a16:creationId xmlns:a16="http://schemas.microsoft.com/office/drawing/2014/main" id="{7EBC97C6-1F85-AD40-9DAE-D466FCDA23C1}"/>
              </a:ext>
            </a:extLst>
          </p:cNvPr>
          <p:cNvSpPr>
            <a:spLocks noGrp="1"/>
          </p:cNvSpPr>
          <p:nvPr>
            <p:ph type="ftr" sz="quarter" idx="11"/>
          </p:nvPr>
        </p:nvSpPr>
        <p:spPr>
          <a:xfrm>
            <a:off x="4038600" y="6356349"/>
            <a:ext cx="4114800" cy="367200"/>
          </a:xfrm>
        </p:spPr>
        <p:txBody>
          <a:bodyPr anchor="b"/>
          <a:lstStyle>
            <a:lvl1pPr>
              <a:defRPr sz="900"/>
            </a:lvl1pPr>
          </a:lstStyle>
          <a:p>
            <a:r>
              <a:rPr lang="x-none">
                <a:solidFill>
                  <a:srgbClr val="007496"/>
                </a:solidFill>
                <a:latin typeface="Avenir" panose="02000503020000020003" pitchFamily="2" charset="0"/>
              </a:rPr>
              <a:t>Copyright ©︎</a:t>
            </a:r>
            <a:r>
              <a:rPr lang="en-US">
                <a:solidFill>
                  <a:srgbClr val="007496"/>
                </a:solidFill>
                <a:latin typeface="Avenir" panose="02000503020000020003" pitchFamily="2" charset="0"/>
              </a:rPr>
              <a:t> balconia Ltd. All rights reserved.</a:t>
            </a:r>
            <a:endParaRPr lang="x-none" dirty="0">
              <a:solidFill>
                <a:srgbClr val="007496"/>
              </a:solidFill>
              <a:latin typeface="Avenir" panose="02000503020000020003" pitchFamily="2" charset="0"/>
            </a:endParaRPr>
          </a:p>
        </p:txBody>
      </p:sp>
    </p:spTree>
    <p:extLst>
      <p:ext uri="{BB962C8B-B14F-4D97-AF65-F5344CB8AC3E}">
        <p14:creationId xmlns:p14="http://schemas.microsoft.com/office/powerpoint/2010/main" val="141870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6761-0DE2-4842-A4B7-B3F1D4814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D7C846CD-2DDD-4F46-B851-655D1D458F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D8D1F75D-6AFD-FD4A-A11B-4C222CEB7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4AF84-1FB8-F84D-963B-CEC236BBFBA6}"/>
              </a:ext>
            </a:extLst>
          </p:cNvPr>
          <p:cNvSpPr>
            <a:spLocks noGrp="1"/>
          </p:cNvSpPr>
          <p:nvPr>
            <p:ph type="dt" sz="half" idx="10"/>
          </p:nvPr>
        </p:nvSpPr>
        <p:spPr/>
        <p:txBody>
          <a:bodyPr/>
          <a:lstStyle/>
          <a:p>
            <a:fld id="{DD9C2E38-C474-5644-B861-2CF92024AA3D}" type="datetimeFigureOut">
              <a:rPr lang="x-none" altLang="ja-JP" smtClean="0"/>
              <a:t>2022/7/26</a:t>
            </a:fld>
            <a:endParaRPr lang="x-none"/>
          </a:p>
        </p:txBody>
      </p:sp>
      <p:sp>
        <p:nvSpPr>
          <p:cNvPr id="7" name="Slide Number Placeholder 6">
            <a:extLst>
              <a:ext uri="{FF2B5EF4-FFF2-40B4-BE49-F238E27FC236}">
                <a16:creationId xmlns:a16="http://schemas.microsoft.com/office/drawing/2014/main" id="{50D65954-54F8-EB4D-8116-005665DF5D64}"/>
              </a:ext>
            </a:extLst>
          </p:cNvPr>
          <p:cNvSpPr>
            <a:spLocks noGrp="1"/>
          </p:cNvSpPr>
          <p:nvPr>
            <p:ph type="sldNum" sz="quarter" idx="12"/>
          </p:nvPr>
        </p:nvSpPr>
        <p:spPr/>
        <p:txBody>
          <a:bodyPr/>
          <a:lstStyle/>
          <a:p>
            <a:fld id="{8F615142-B68B-B543-8D5C-D73F1101E94E}" type="slidenum">
              <a:rPr lang="x-none" smtClean="0"/>
              <a:t>‹#›</a:t>
            </a:fld>
            <a:endParaRPr lang="x-none"/>
          </a:p>
        </p:txBody>
      </p:sp>
      <p:sp>
        <p:nvSpPr>
          <p:cNvPr id="8" name="Footer Placeholder 4">
            <a:extLst>
              <a:ext uri="{FF2B5EF4-FFF2-40B4-BE49-F238E27FC236}">
                <a16:creationId xmlns:a16="http://schemas.microsoft.com/office/drawing/2014/main" id="{720CD89E-600B-D448-8020-0A5568408D70}"/>
              </a:ext>
            </a:extLst>
          </p:cNvPr>
          <p:cNvSpPr>
            <a:spLocks noGrp="1"/>
          </p:cNvSpPr>
          <p:nvPr>
            <p:ph type="ftr" sz="quarter" idx="11"/>
          </p:nvPr>
        </p:nvSpPr>
        <p:spPr>
          <a:xfrm>
            <a:off x="4038600" y="6356349"/>
            <a:ext cx="4114800" cy="367200"/>
          </a:xfrm>
        </p:spPr>
        <p:txBody>
          <a:bodyPr anchor="b"/>
          <a:lstStyle>
            <a:lvl1pPr>
              <a:defRPr sz="900"/>
            </a:lvl1pPr>
          </a:lstStyle>
          <a:p>
            <a:r>
              <a:rPr lang="x-none">
                <a:solidFill>
                  <a:srgbClr val="007496"/>
                </a:solidFill>
                <a:latin typeface="Avenir" panose="02000503020000020003" pitchFamily="2" charset="0"/>
              </a:rPr>
              <a:t>Copyright ©︎</a:t>
            </a:r>
            <a:r>
              <a:rPr lang="en-US">
                <a:solidFill>
                  <a:srgbClr val="007496"/>
                </a:solidFill>
                <a:latin typeface="Avenir" panose="02000503020000020003" pitchFamily="2" charset="0"/>
              </a:rPr>
              <a:t> balconia Ltd. All rights reserved.</a:t>
            </a:r>
            <a:endParaRPr lang="x-none" dirty="0">
              <a:solidFill>
                <a:srgbClr val="007496"/>
              </a:solidFill>
              <a:latin typeface="Avenir" panose="02000503020000020003" pitchFamily="2" charset="0"/>
            </a:endParaRPr>
          </a:p>
        </p:txBody>
      </p:sp>
    </p:spTree>
    <p:extLst>
      <p:ext uri="{BB962C8B-B14F-4D97-AF65-F5344CB8AC3E}">
        <p14:creationId xmlns:p14="http://schemas.microsoft.com/office/powerpoint/2010/main" val="331380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088A-DFF7-4E4D-9898-7A56DD20E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8F7EE973-6994-1A48-9C49-500BCE292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549D37EC-1F44-6947-8210-554A22190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74F53-BFE8-FD49-A29B-995F278D9D66}"/>
              </a:ext>
            </a:extLst>
          </p:cNvPr>
          <p:cNvSpPr>
            <a:spLocks noGrp="1"/>
          </p:cNvSpPr>
          <p:nvPr>
            <p:ph type="dt" sz="half" idx="10"/>
          </p:nvPr>
        </p:nvSpPr>
        <p:spPr/>
        <p:txBody>
          <a:bodyPr/>
          <a:lstStyle/>
          <a:p>
            <a:fld id="{DD9C2E38-C474-5644-B861-2CF92024AA3D}" type="datetimeFigureOut">
              <a:rPr lang="x-none" altLang="ja-JP" smtClean="0"/>
              <a:t>2022/7/26</a:t>
            </a:fld>
            <a:endParaRPr lang="x-none"/>
          </a:p>
        </p:txBody>
      </p:sp>
      <p:sp>
        <p:nvSpPr>
          <p:cNvPr id="7" name="Slide Number Placeholder 6">
            <a:extLst>
              <a:ext uri="{FF2B5EF4-FFF2-40B4-BE49-F238E27FC236}">
                <a16:creationId xmlns:a16="http://schemas.microsoft.com/office/drawing/2014/main" id="{157C5B44-F4B2-C645-A899-0E2E5AD20230}"/>
              </a:ext>
            </a:extLst>
          </p:cNvPr>
          <p:cNvSpPr>
            <a:spLocks noGrp="1"/>
          </p:cNvSpPr>
          <p:nvPr>
            <p:ph type="sldNum" sz="quarter" idx="12"/>
          </p:nvPr>
        </p:nvSpPr>
        <p:spPr/>
        <p:txBody>
          <a:bodyPr/>
          <a:lstStyle/>
          <a:p>
            <a:fld id="{8F615142-B68B-B543-8D5C-D73F1101E94E}" type="slidenum">
              <a:rPr lang="x-none" smtClean="0"/>
              <a:t>‹#›</a:t>
            </a:fld>
            <a:endParaRPr lang="x-none"/>
          </a:p>
        </p:txBody>
      </p:sp>
      <p:sp>
        <p:nvSpPr>
          <p:cNvPr id="8" name="Footer Placeholder 4">
            <a:extLst>
              <a:ext uri="{FF2B5EF4-FFF2-40B4-BE49-F238E27FC236}">
                <a16:creationId xmlns:a16="http://schemas.microsoft.com/office/drawing/2014/main" id="{4B277096-027D-D040-834B-182EB3137E00}"/>
              </a:ext>
            </a:extLst>
          </p:cNvPr>
          <p:cNvSpPr>
            <a:spLocks noGrp="1"/>
          </p:cNvSpPr>
          <p:nvPr>
            <p:ph type="ftr" sz="quarter" idx="11"/>
          </p:nvPr>
        </p:nvSpPr>
        <p:spPr>
          <a:xfrm>
            <a:off x="4038600" y="6356349"/>
            <a:ext cx="4114800" cy="367200"/>
          </a:xfrm>
        </p:spPr>
        <p:txBody>
          <a:bodyPr anchor="b"/>
          <a:lstStyle>
            <a:lvl1pPr>
              <a:defRPr sz="900"/>
            </a:lvl1pPr>
          </a:lstStyle>
          <a:p>
            <a:r>
              <a:rPr lang="x-none">
                <a:solidFill>
                  <a:srgbClr val="007496"/>
                </a:solidFill>
                <a:latin typeface="Avenir" panose="02000503020000020003" pitchFamily="2" charset="0"/>
              </a:rPr>
              <a:t>Copyright ©︎</a:t>
            </a:r>
            <a:r>
              <a:rPr lang="en-US">
                <a:solidFill>
                  <a:srgbClr val="007496"/>
                </a:solidFill>
                <a:latin typeface="Avenir" panose="02000503020000020003" pitchFamily="2" charset="0"/>
              </a:rPr>
              <a:t> balconia Ltd. All rights reserved.</a:t>
            </a:r>
            <a:endParaRPr lang="x-none" dirty="0">
              <a:solidFill>
                <a:srgbClr val="007496"/>
              </a:solidFill>
              <a:latin typeface="Avenir" panose="02000503020000020003" pitchFamily="2" charset="0"/>
            </a:endParaRPr>
          </a:p>
        </p:txBody>
      </p:sp>
    </p:spTree>
    <p:extLst>
      <p:ext uri="{BB962C8B-B14F-4D97-AF65-F5344CB8AC3E}">
        <p14:creationId xmlns:p14="http://schemas.microsoft.com/office/powerpoint/2010/main" val="3525124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BDFC8-138F-D942-81E0-72BDBAA0F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29B7DCBC-95D0-324D-BCE7-F14366816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4" name="Date Placeholder 3">
            <a:extLst>
              <a:ext uri="{FF2B5EF4-FFF2-40B4-BE49-F238E27FC236}">
                <a16:creationId xmlns:a16="http://schemas.microsoft.com/office/drawing/2014/main" id="{98972E60-4700-A640-8D9B-E5A7BF4648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C2E38-C474-5644-B861-2CF92024AA3D}" type="datetimeFigureOut">
              <a:rPr lang="x-none" altLang="ja-JP" smtClean="0"/>
              <a:t>2022/7/26</a:t>
            </a:fld>
            <a:endParaRPr lang="x-none"/>
          </a:p>
        </p:txBody>
      </p:sp>
      <p:sp>
        <p:nvSpPr>
          <p:cNvPr id="6" name="Slide Number Placeholder 5">
            <a:extLst>
              <a:ext uri="{FF2B5EF4-FFF2-40B4-BE49-F238E27FC236}">
                <a16:creationId xmlns:a16="http://schemas.microsoft.com/office/drawing/2014/main" id="{C9C2D9AA-A489-E543-8EC7-94BB10EB2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F615142-B68B-B543-8D5C-D73F1101E94E}" type="slidenum">
              <a:rPr lang="x-none" smtClean="0"/>
              <a:pPr/>
              <a:t>‹#›</a:t>
            </a:fld>
            <a:endParaRPr lang="x-none"/>
          </a:p>
        </p:txBody>
      </p:sp>
      <p:sp>
        <p:nvSpPr>
          <p:cNvPr id="7" name="Footer Placeholder 4">
            <a:extLst>
              <a:ext uri="{FF2B5EF4-FFF2-40B4-BE49-F238E27FC236}">
                <a16:creationId xmlns:a16="http://schemas.microsoft.com/office/drawing/2014/main" id="{6AFD4325-6B32-F943-8635-F9B7D58D048E}"/>
              </a:ext>
            </a:extLst>
          </p:cNvPr>
          <p:cNvSpPr>
            <a:spLocks noGrp="1"/>
          </p:cNvSpPr>
          <p:nvPr>
            <p:ph type="ftr" sz="quarter" idx="3"/>
          </p:nvPr>
        </p:nvSpPr>
        <p:spPr>
          <a:xfrm>
            <a:off x="4038600" y="6356349"/>
            <a:ext cx="4114800" cy="367200"/>
          </a:xfrm>
          <a:prstGeom prst="rect">
            <a:avLst/>
          </a:prstGeom>
        </p:spPr>
        <p:txBody>
          <a:bodyPr anchor="b"/>
          <a:lstStyle>
            <a:lvl1pPr algn="ctr">
              <a:defRPr sz="900"/>
            </a:lvl1pPr>
          </a:lstStyle>
          <a:p>
            <a:r>
              <a:rPr lang="x-none">
                <a:solidFill>
                  <a:srgbClr val="007496"/>
                </a:solidFill>
                <a:latin typeface="Avenir" panose="02000503020000020003" pitchFamily="2" charset="0"/>
              </a:rPr>
              <a:t>Copyright ©︎</a:t>
            </a:r>
            <a:r>
              <a:rPr lang="en-US">
                <a:solidFill>
                  <a:srgbClr val="007496"/>
                </a:solidFill>
                <a:latin typeface="Avenir" panose="02000503020000020003" pitchFamily="2" charset="0"/>
              </a:rPr>
              <a:t> balconia Ltd. All rights reserved.</a:t>
            </a:r>
            <a:endParaRPr lang="x-none" dirty="0">
              <a:solidFill>
                <a:srgbClr val="007496"/>
              </a:solidFill>
              <a:latin typeface="Avenir" panose="02000503020000020003" pitchFamily="2" charset="0"/>
            </a:endParaRPr>
          </a:p>
        </p:txBody>
      </p:sp>
    </p:spTree>
    <p:extLst>
      <p:ext uri="{BB962C8B-B14F-4D97-AF65-F5344CB8AC3E}">
        <p14:creationId xmlns:p14="http://schemas.microsoft.com/office/powerpoint/2010/main" val="497334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mazon.co.jp/dp/4295406953"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D6D668-B0DC-7343-9AF9-8A6746A6306A}"/>
              </a:ext>
            </a:extLst>
          </p:cNvPr>
          <p:cNvSpPr txBox="1"/>
          <p:nvPr/>
        </p:nvSpPr>
        <p:spPr>
          <a:xfrm>
            <a:off x="5311170" y="3244334"/>
            <a:ext cx="1569660" cy="369332"/>
          </a:xfrm>
          <a:prstGeom prst="rect">
            <a:avLst/>
          </a:prstGeom>
          <a:noFill/>
        </p:spPr>
        <p:txBody>
          <a:bodyPr wrap="none" rtlCol="0">
            <a:spAutoFit/>
          </a:bodyPr>
          <a:lstStyle/>
          <a:p>
            <a:r>
              <a:rPr lang="x-none" dirty="0"/>
              <a:t>カバーページ</a:t>
            </a:r>
          </a:p>
        </p:txBody>
      </p:sp>
      <p:sp>
        <p:nvSpPr>
          <p:cNvPr id="3" name="Rectangle 2">
            <a:extLst>
              <a:ext uri="{FF2B5EF4-FFF2-40B4-BE49-F238E27FC236}">
                <a16:creationId xmlns:a16="http://schemas.microsoft.com/office/drawing/2014/main" id="{A2660E17-5174-9345-A8C4-7198467C6F3E}"/>
              </a:ext>
            </a:extLst>
          </p:cNvPr>
          <p:cNvSpPr/>
          <p:nvPr/>
        </p:nvSpPr>
        <p:spPr>
          <a:xfrm>
            <a:off x="192000" y="189000"/>
            <a:ext cx="11807999" cy="6480000"/>
          </a:xfrm>
          <a:prstGeom prst="rect">
            <a:avLst/>
          </a:prstGeom>
          <a:solidFill>
            <a:srgbClr val="007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TextBox 3">
            <a:extLst>
              <a:ext uri="{FF2B5EF4-FFF2-40B4-BE49-F238E27FC236}">
                <a16:creationId xmlns:a16="http://schemas.microsoft.com/office/drawing/2014/main" id="{C900FBDF-AEFA-D943-BEFF-0510958BD420}"/>
              </a:ext>
            </a:extLst>
          </p:cNvPr>
          <p:cNvSpPr txBox="1"/>
          <p:nvPr/>
        </p:nvSpPr>
        <p:spPr>
          <a:xfrm>
            <a:off x="623888" y="2689085"/>
            <a:ext cx="10189886" cy="1295163"/>
          </a:xfrm>
          <a:prstGeom prst="rect">
            <a:avLst/>
          </a:prstGeom>
          <a:noFill/>
        </p:spPr>
        <p:txBody>
          <a:bodyPr wrap="square" rtlCol="0">
            <a:spAutoFit/>
          </a:bodyPr>
          <a:lstStyle/>
          <a:p>
            <a:pPr>
              <a:lnSpc>
                <a:spcPct val="150000"/>
              </a:lnSpc>
            </a:pPr>
            <a:r>
              <a:rPr lang="en-US" sz="2400" dirty="0">
                <a:solidFill>
                  <a:schemeClr val="bg1"/>
                </a:solidFill>
                <a:latin typeface="Hiragino Sans W4" panose="020B0400000000000000" pitchFamily="34" charset="-128"/>
                <a:ea typeface="Hiragino Sans W4" panose="020B0400000000000000" pitchFamily="34" charset="-128"/>
              </a:rPr>
              <a:t>書籍特典</a:t>
            </a:r>
          </a:p>
          <a:p>
            <a:pPr>
              <a:lnSpc>
                <a:spcPct val="150000"/>
              </a:lnSpc>
            </a:pPr>
            <a:r>
              <a:rPr lang="en-US" sz="3200" dirty="0">
                <a:solidFill>
                  <a:schemeClr val="bg1"/>
                </a:solidFill>
                <a:latin typeface="Hiragino Sans W4" panose="020B0400000000000000" pitchFamily="34" charset="-128"/>
                <a:ea typeface="Hiragino Sans W4" panose="020B0400000000000000" pitchFamily="34" charset="-128"/>
              </a:rPr>
              <a:t>ブランドカルチャライズフレームワーク</a:t>
            </a:r>
            <a:endParaRPr lang="x-none" sz="3200" dirty="0">
              <a:solidFill>
                <a:schemeClr val="bg1"/>
              </a:solidFill>
              <a:latin typeface="Hiragino Sans W4" panose="020B0400000000000000" pitchFamily="34" charset="-128"/>
              <a:ea typeface="Hiragino Sans W4" panose="020B0400000000000000" pitchFamily="34" charset="-128"/>
            </a:endParaRPr>
          </a:p>
        </p:txBody>
      </p:sp>
      <p:pic>
        <p:nvPicPr>
          <p:cNvPr id="5" name="図 1">
            <a:extLst>
              <a:ext uri="{FF2B5EF4-FFF2-40B4-BE49-F238E27FC236}">
                <a16:creationId xmlns:a16="http://schemas.microsoft.com/office/drawing/2014/main" id="{85CE07FE-5A91-5C4F-AD2C-976F19D035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79629" y="327379"/>
            <a:ext cx="669560" cy="589400"/>
          </a:xfrm>
          <a:prstGeom prst="rect">
            <a:avLst/>
          </a:prstGeom>
        </p:spPr>
      </p:pic>
    </p:spTree>
    <p:extLst>
      <p:ext uri="{BB962C8B-B14F-4D97-AF65-F5344CB8AC3E}">
        <p14:creationId xmlns:p14="http://schemas.microsoft.com/office/powerpoint/2010/main" val="35410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1107996" cy="369332"/>
          </a:xfrm>
          <a:prstGeom prst="rect">
            <a:avLst/>
          </a:prstGeom>
          <a:noFill/>
        </p:spPr>
        <p:txBody>
          <a:bodyPr wrap="none" rtlCol="0">
            <a:spAutoFit/>
          </a:bodyPr>
          <a:lstStyle/>
          <a:p>
            <a:r>
              <a:rPr lang="en-US" dirty="0">
                <a:latin typeface="Hiragino Sans W4" panose="020B0400000000000000" pitchFamily="34" charset="-128"/>
                <a:ea typeface="Hiragino Sans W4" panose="020B0400000000000000" pitchFamily="34" charset="-128"/>
              </a:rPr>
              <a:t>ペルソナ</a:t>
            </a:r>
            <a:endParaRPr lang="x-none" dirty="0">
              <a:latin typeface="Hiragino Sans W4" panose="020B0400000000000000" pitchFamily="34" charset="-128"/>
              <a:ea typeface="Hiragino Sans W4" panose="020B0400000000000000" pitchFamily="34" charset="-128"/>
            </a:endParaRPr>
          </a:p>
        </p:txBody>
      </p:sp>
      <p:sp>
        <p:nvSpPr>
          <p:cNvPr id="2" name="Google Shape;409;p2">
            <a:extLst>
              <a:ext uri="{FF2B5EF4-FFF2-40B4-BE49-F238E27FC236}">
                <a16:creationId xmlns:a16="http://schemas.microsoft.com/office/drawing/2014/main" id="{B8716C34-37FB-55BE-72B6-6A619136B12E}"/>
              </a:ext>
            </a:extLst>
          </p:cNvPr>
          <p:cNvSpPr txBox="1"/>
          <p:nvPr/>
        </p:nvSpPr>
        <p:spPr>
          <a:xfrm>
            <a:off x="3912782" y="989988"/>
            <a:ext cx="81709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altLang="en-US" sz="1800" b="1" u="none" strike="noStrike" cap="none">
                <a:solidFill>
                  <a:schemeClr val="accent1"/>
                </a:solidFill>
                <a:latin typeface="Hiragino Sans W6" panose="020B0400000000000000" pitchFamily="34" charset="-128"/>
                <a:ea typeface="Hiragino Sans W6" panose="020B0400000000000000" pitchFamily="34" charset="-128"/>
                <a:cs typeface="Arial"/>
                <a:sym typeface="Arial"/>
              </a:rPr>
              <a:t>「</a:t>
            </a:r>
            <a:r>
              <a:rPr lang="ja-JP" sz="1800" b="1" u="none" strike="noStrike" cap="none">
                <a:solidFill>
                  <a:schemeClr val="accent1"/>
                </a:solidFill>
                <a:latin typeface="Hiragino Sans W6" panose="020B0400000000000000" pitchFamily="34" charset="-128"/>
                <a:ea typeface="Hiragino Sans W6" panose="020B0400000000000000" pitchFamily="34" charset="-128"/>
                <a:cs typeface="Arial"/>
                <a:sym typeface="Arial"/>
              </a:rPr>
              <a:t>毎日のヘアケアで、髪をキレイにするだけじゃなく気分も高めたい。</a:t>
            </a:r>
            <a:r>
              <a:rPr lang="ja-JP" altLang="en-US" sz="1800" b="1" u="none" strike="noStrike" cap="none">
                <a:solidFill>
                  <a:schemeClr val="accent1"/>
                </a:solidFill>
                <a:latin typeface="Hiragino Sans W6" panose="020B0400000000000000" pitchFamily="34" charset="-128"/>
                <a:ea typeface="Hiragino Sans W6" panose="020B0400000000000000" pitchFamily="34" charset="-128"/>
                <a:cs typeface="Arial"/>
                <a:sym typeface="Arial"/>
              </a:rPr>
              <a:t>」</a:t>
            </a:r>
            <a:endParaRPr sz="1400" b="1" u="none" strike="noStrike" cap="none" dirty="0">
              <a:solidFill>
                <a:srgbClr val="000000"/>
              </a:solidFill>
              <a:latin typeface="Hiragino Sans W6" panose="020B0400000000000000" pitchFamily="34" charset="-128"/>
              <a:ea typeface="Hiragino Sans W6" panose="020B0400000000000000" pitchFamily="34" charset="-128"/>
              <a:cs typeface="Arial"/>
              <a:sym typeface="Arial"/>
            </a:endParaRPr>
          </a:p>
        </p:txBody>
      </p:sp>
      <p:sp>
        <p:nvSpPr>
          <p:cNvPr id="3" name="Google Shape;410;p2">
            <a:extLst>
              <a:ext uri="{FF2B5EF4-FFF2-40B4-BE49-F238E27FC236}">
                <a16:creationId xmlns:a16="http://schemas.microsoft.com/office/drawing/2014/main" id="{65C9795A-4740-380A-15CE-77DE30257412}"/>
              </a:ext>
            </a:extLst>
          </p:cNvPr>
          <p:cNvSpPr/>
          <p:nvPr/>
        </p:nvSpPr>
        <p:spPr>
          <a:xfrm>
            <a:off x="276188" y="3865288"/>
            <a:ext cx="3498370" cy="235077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年齢　　：27歳、未婚　</a:t>
            </a:r>
            <a:endParaRPr sz="12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生活環境：上海中心部</a:t>
            </a:r>
            <a:endParaRPr sz="12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家族構成：親と同居</a:t>
            </a:r>
            <a:endParaRPr sz="12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学歴　　：大学学部卒</a:t>
            </a:r>
            <a:endParaRPr sz="12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海外経験：欧米に1年間留学経験あり</a:t>
            </a:r>
            <a:endParaRPr sz="12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職業　　：外資系イベント企画会社　　　　</a:t>
            </a:r>
            <a:endParaRPr sz="12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年収　　： 25万元</a:t>
            </a:r>
            <a:endParaRPr sz="12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趣味　　：グランピング、買い物</a:t>
            </a:r>
            <a:endParaRPr sz="12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生活リズム：　残業が多く忙しい</a:t>
            </a:r>
            <a:endParaRPr sz="12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好きなブランド：ルルレモン、ジョーマローン、グッチ</a:t>
            </a:r>
            <a:endParaRPr sz="12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好きな国：フランス、日本</a:t>
            </a:r>
            <a:endParaRPr sz="12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p:txBody>
      </p:sp>
      <p:sp>
        <p:nvSpPr>
          <p:cNvPr id="4" name="Google Shape;411;p2">
            <a:extLst>
              <a:ext uri="{FF2B5EF4-FFF2-40B4-BE49-F238E27FC236}">
                <a16:creationId xmlns:a16="http://schemas.microsoft.com/office/drawing/2014/main" id="{CF3F0FE9-78FF-F2D5-8842-2B4E938CF2C4}"/>
              </a:ext>
            </a:extLst>
          </p:cNvPr>
          <p:cNvSpPr txBox="1"/>
          <p:nvPr/>
        </p:nvSpPr>
        <p:spPr>
          <a:xfrm>
            <a:off x="4120456" y="1682850"/>
            <a:ext cx="3830650" cy="338554"/>
          </a:xfrm>
          <a:prstGeom prst="rect">
            <a:avLst/>
          </a:prstGeom>
          <a:solidFill>
            <a:srgbClr val="007496"/>
          </a:solidFill>
          <a:ln w="9525" cap="flat" cmpd="sng">
            <a:solidFill>
              <a:srgbClr val="007496"/>
            </a:solidFill>
            <a:prstDash val="solid"/>
            <a:round/>
            <a:headEnd type="none" w="sm" len="sm"/>
            <a:tailEnd type="none" w="sm" len="sm"/>
          </a:ln>
        </p:spPr>
        <p:txBody>
          <a:bodyPr spcFirstLastPara="1" wrap="square" lIns="90000"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rPr>
              <a:t>価値観</a:t>
            </a:r>
            <a:endParaRPr sz="1600" u="none" strike="noStrike" cap="none" dirty="0">
              <a:solidFill>
                <a:schemeClr val="lt1"/>
              </a:solidFill>
              <a:latin typeface="Hiragino Sans W3" panose="020B0300000000000000" pitchFamily="34" charset="-128"/>
              <a:ea typeface="Hiragino Sans W3" panose="020B0300000000000000" pitchFamily="34" charset="-128"/>
              <a:cs typeface="Arial"/>
              <a:sym typeface="Arial"/>
            </a:endParaRPr>
          </a:p>
        </p:txBody>
      </p:sp>
      <p:sp>
        <p:nvSpPr>
          <p:cNvPr id="5" name="Google Shape;412;p2">
            <a:extLst>
              <a:ext uri="{FF2B5EF4-FFF2-40B4-BE49-F238E27FC236}">
                <a16:creationId xmlns:a16="http://schemas.microsoft.com/office/drawing/2014/main" id="{AA91ABE6-1D2A-3F34-1366-D1AF80B6CF87}"/>
              </a:ext>
            </a:extLst>
          </p:cNvPr>
          <p:cNvSpPr txBox="1"/>
          <p:nvPr/>
        </p:nvSpPr>
        <p:spPr>
          <a:xfrm>
            <a:off x="4120456" y="2060042"/>
            <a:ext cx="3830647" cy="461665"/>
          </a:xfrm>
          <a:prstGeom prst="rect">
            <a:avLst/>
          </a:prstGeom>
          <a:noFill/>
          <a:ln w="9525" cap="flat" cmpd="sng">
            <a:solidFill>
              <a:srgbClr val="303030"/>
            </a:solidFill>
            <a:prstDash val="solid"/>
            <a:round/>
            <a:headEnd type="none" w="sm" len="sm"/>
            <a:tailEnd type="none" w="sm" len="sm"/>
          </a:ln>
        </p:spPr>
        <p:txBody>
          <a:bodyPr spcFirstLastPara="1" wrap="square" lIns="90000" tIns="45700" rIns="91425" bIns="45700" anchor="t" anchorCtr="0">
            <a:spAutoFit/>
          </a:bodyPr>
          <a:lstStyle/>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自分の見た目も、中身も、努力次第でより良くなると信じている。</a:t>
            </a:r>
            <a:endParaRPr sz="1200" u="none" strike="noStrike" cap="none" dirty="0">
              <a:solidFill>
                <a:schemeClr val="dk1"/>
              </a:solidFill>
              <a:latin typeface="Hiragino Sans W2" panose="020B0300000000000000" pitchFamily="34" charset="-128"/>
              <a:ea typeface="Hiragino Sans W2" panose="020B0300000000000000" pitchFamily="34" charset="-128"/>
              <a:cs typeface="Arial"/>
              <a:sym typeface="Arial"/>
            </a:endParaRPr>
          </a:p>
        </p:txBody>
      </p:sp>
      <p:sp>
        <p:nvSpPr>
          <p:cNvPr id="7" name="Google Shape;413;p2">
            <a:extLst>
              <a:ext uri="{FF2B5EF4-FFF2-40B4-BE49-F238E27FC236}">
                <a16:creationId xmlns:a16="http://schemas.microsoft.com/office/drawing/2014/main" id="{6635C70D-0078-E848-218E-AA64C1FD2E70}"/>
              </a:ext>
            </a:extLst>
          </p:cNvPr>
          <p:cNvSpPr txBox="1"/>
          <p:nvPr/>
        </p:nvSpPr>
        <p:spPr>
          <a:xfrm>
            <a:off x="8126100" y="1682850"/>
            <a:ext cx="3868173" cy="338554"/>
          </a:xfrm>
          <a:prstGeom prst="rect">
            <a:avLst/>
          </a:prstGeom>
          <a:solidFill>
            <a:srgbClr val="007496"/>
          </a:solidFill>
          <a:ln w="9525" cap="flat" cmpd="sng">
            <a:solidFill>
              <a:srgbClr val="007496"/>
            </a:solidFill>
            <a:prstDash val="solid"/>
            <a:round/>
            <a:headEnd type="none" w="sm" len="sm"/>
            <a:tailEnd type="none" w="sm" len="sm"/>
          </a:ln>
        </p:spPr>
        <p:txBody>
          <a:bodyPr spcFirstLastPara="1" wrap="square" lIns="90000"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rPr>
              <a:t>ライフスタイル</a:t>
            </a:r>
            <a:endParaRPr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endParaRPr>
          </a:p>
        </p:txBody>
      </p:sp>
      <p:sp>
        <p:nvSpPr>
          <p:cNvPr id="10" name="Google Shape;414;p2">
            <a:extLst>
              <a:ext uri="{FF2B5EF4-FFF2-40B4-BE49-F238E27FC236}">
                <a16:creationId xmlns:a16="http://schemas.microsoft.com/office/drawing/2014/main" id="{85DD89F8-34E3-A687-21CD-0379C249FD04}"/>
              </a:ext>
            </a:extLst>
          </p:cNvPr>
          <p:cNvSpPr txBox="1"/>
          <p:nvPr/>
        </p:nvSpPr>
        <p:spPr>
          <a:xfrm>
            <a:off x="8126099" y="2060042"/>
            <a:ext cx="3868172" cy="461665"/>
          </a:xfrm>
          <a:prstGeom prst="rect">
            <a:avLst/>
          </a:prstGeom>
          <a:noFill/>
          <a:ln w="9525" cap="flat" cmpd="sng">
            <a:solidFill>
              <a:srgbClr val="303030"/>
            </a:solidFill>
            <a:prstDash val="solid"/>
            <a:round/>
            <a:headEnd type="none" w="sm" len="sm"/>
            <a:tailEnd type="none" w="sm" len="sm"/>
          </a:ln>
        </p:spPr>
        <p:txBody>
          <a:bodyPr spcFirstLastPara="1" wrap="square" lIns="90000" tIns="45700" rIns="91425" bIns="45700" anchor="t" anchorCtr="0">
            <a:spAutoFit/>
          </a:bodyPr>
          <a:lstStyle/>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新しいことや体験が好き。仕事は忙しいが、プライベートも充実。</a:t>
            </a:r>
            <a:endParaRPr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endParaRPr>
          </a:p>
        </p:txBody>
      </p:sp>
      <p:sp>
        <p:nvSpPr>
          <p:cNvPr id="11" name="Google Shape;415;p2">
            <a:extLst>
              <a:ext uri="{FF2B5EF4-FFF2-40B4-BE49-F238E27FC236}">
                <a16:creationId xmlns:a16="http://schemas.microsoft.com/office/drawing/2014/main" id="{4825E45F-C152-379D-7917-C09140C54092}"/>
              </a:ext>
            </a:extLst>
          </p:cNvPr>
          <p:cNvSpPr txBox="1"/>
          <p:nvPr/>
        </p:nvSpPr>
        <p:spPr>
          <a:xfrm>
            <a:off x="4120460" y="2574313"/>
            <a:ext cx="3830643" cy="338554"/>
          </a:xfrm>
          <a:prstGeom prst="rect">
            <a:avLst/>
          </a:prstGeom>
          <a:solidFill>
            <a:srgbClr val="007496"/>
          </a:solidFill>
          <a:ln w="9525" cap="flat" cmpd="sng">
            <a:solidFill>
              <a:srgbClr val="007496"/>
            </a:solidFill>
            <a:prstDash val="solid"/>
            <a:round/>
            <a:headEnd type="none" w="sm" len="sm"/>
            <a:tailEnd type="none" w="sm" len="sm"/>
          </a:ln>
        </p:spPr>
        <p:txBody>
          <a:bodyPr spcFirstLastPara="1" wrap="square" lIns="90000"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rPr>
              <a:t>洗髪習慣</a:t>
            </a:r>
            <a:endParaRPr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endParaRPr>
          </a:p>
        </p:txBody>
      </p:sp>
      <p:sp>
        <p:nvSpPr>
          <p:cNvPr id="12" name="Google Shape;416;p2">
            <a:extLst>
              <a:ext uri="{FF2B5EF4-FFF2-40B4-BE49-F238E27FC236}">
                <a16:creationId xmlns:a16="http://schemas.microsoft.com/office/drawing/2014/main" id="{DC53A321-7ACE-A029-650A-BEFC08452519}"/>
              </a:ext>
            </a:extLst>
          </p:cNvPr>
          <p:cNvSpPr txBox="1"/>
          <p:nvPr/>
        </p:nvSpPr>
        <p:spPr>
          <a:xfrm>
            <a:off x="4120451" y="2951505"/>
            <a:ext cx="3830643" cy="646331"/>
          </a:xfrm>
          <a:prstGeom prst="rect">
            <a:avLst/>
          </a:prstGeom>
          <a:noFill/>
          <a:ln w="9525" cap="flat" cmpd="sng">
            <a:solidFill>
              <a:srgbClr val="303030"/>
            </a:solidFill>
            <a:prstDash val="solid"/>
            <a:round/>
            <a:headEnd type="none" w="sm" len="sm"/>
            <a:tailEnd type="none" w="sm" len="sm"/>
          </a:ln>
        </p:spPr>
        <p:txBody>
          <a:bodyPr spcFirstLastPara="1" wrap="square" lIns="90000" tIns="45700" rIns="91425" bIns="45700" anchor="t" anchorCtr="0">
            <a:spAutoFit/>
          </a:bodyPr>
          <a:lstStyle/>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毎日シャンプーとコンディショナーを欠かさない。</a:t>
            </a:r>
            <a:endParaRPr sz="1200" u="none" strike="noStrike" cap="none" dirty="0">
              <a:solidFill>
                <a:schemeClr val="dk1"/>
              </a:solidFill>
              <a:latin typeface="Hiragino Sans W2" panose="020B0300000000000000" pitchFamily="34" charset="-128"/>
              <a:ea typeface="Hiragino Sans W2" panose="020B0300000000000000" pitchFamily="34" charset="-128"/>
              <a:cs typeface="Arial"/>
              <a:sym typeface="Arial"/>
            </a:endParaRPr>
          </a:p>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週末にヘアパックも行っている。</a:t>
            </a:r>
            <a:endParaRPr sz="1200" u="none" strike="noStrike" cap="none" dirty="0">
              <a:solidFill>
                <a:schemeClr val="dk1"/>
              </a:solidFill>
              <a:latin typeface="Hiragino Sans W2" panose="020B0300000000000000" pitchFamily="34" charset="-128"/>
              <a:ea typeface="Hiragino Sans W2" panose="020B0300000000000000" pitchFamily="34" charset="-128"/>
              <a:cs typeface="Arial"/>
              <a:sym typeface="Arial"/>
            </a:endParaRPr>
          </a:p>
        </p:txBody>
      </p:sp>
      <p:sp>
        <p:nvSpPr>
          <p:cNvPr id="14" name="Google Shape;417;p2">
            <a:extLst>
              <a:ext uri="{FF2B5EF4-FFF2-40B4-BE49-F238E27FC236}">
                <a16:creationId xmlns:a16="http://schemas.microsoft.com/office/drawing/2014/main" id="{B1E95F59-275A-438A-5E0B-3174D4285E63}"/>
              </a:ext>
            </a:extLst>
          </p:cNvPr>
          <p:cNvSpPr txBox="1"/>
          <p:nvPr/>
        </p:nvSpPr>
        <p:spPr>
          <a:xfrm>
            <a:off x="8126097" y="2571369"/>
            <a:ext cx="3868173" cy="338554"/>
          </a:xfrm>
          <a:prstGeom prst="rect">
            <a:avLst/>
          </a:prstGeom>
          <a:solidFill>
            <a:srgbClr val="007496"/>
          </a:solidFill>
          <a:ln w="9525" cap="flat" cmpd="sng">
            <a:solidFill>
              <a:srgbClr val="007496"/>
            </a:solidFill>
            <a:prstDash val="solid"/>
            <a:round/>
            <a:headEnd type="none" w="sm" len="sm"/>
            <a:tailEnd type="none" w="sm" len="sm"/>
          </a:ln>
        </p:spPr>
        <p:txBody>
          <a:bodyPr spcFirstLastPara="1" wrap="square" lIns="90000"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rPr>
              <a:t>髪の悩み</a:t>
            </a:r>
            <a:endParaRPr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endParaRPr>
          </a:p>
        </p:txBody>
      </p:sp>
      <p:sp>
        <p:nvSpPr>
          <p:cNvPr id="16" name="Google Shape;418;p2">
            <a:extLst>
              <a:ext uri="{FF2B5EF4-FFF2-40B4-BE49-F238E27FC236}">
                <a16:creationId xmlns:a16="http://schemas.microsoft.com/office/drawing/2014/main" id="{F66B4A5A-8616-92FE-94FD-2108799BAB23}"/>
              </a:ext>
            </a:extLst>
          </p:cNvPr>
          <p:cNvSpPr txBox="1"/>
          <p:nvPr/>
        </p:nvSpPr>
        <p:spPr>
          <a:xfrm>
            <a:off x="8126096" y="2948561"/>
            <a:ext cx="3868172" cy="646331"/>
          </a:xfrm>
          <a:prstGeom prst="rect">
            <a:avLst/>
          </a:prstGeom>
          <a:noFill/>
          <a:ln w="9525" cap="flat" cmpd="sng">
            <a:solidFill>
              <a:srgbClr val="303030"/>
            </a:solidFill>
            <a:prstDash val="solid"/>
            <a:round/>
            <a:headEnd type="none" w="sm" len="sm"/>
            <a:tailEnd type="none" w="sm" len="sm"/>
          </a:ln>
        </p:spPr>
        <p:txBody>
          <a:bodyPr spcFirstLastPara="1" wrap="square" lIns="90000" tIns="45700" rIns="91425" bIns="45700" anchor="t" anchorCtr="0">
            <a:spAutoFit/>
          </a:bodyPr>
          <a:lstStyle/>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髪自体に深刻な悩みはないが、セットする時にまとまりづらい。いつもばっちりスタイリングしたい。</a:t>
            </a:r>
            <a:endParaRPr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endParaRPr>
          </a:p>
        </p:txBody>
      </p:sp>
      <p:sp>
        <p:nvSpPr>
          <p:cNvPr id="17" name="Google Shape;419;p2">
            <a:extLst>
              <a:ext uri="{FF2B5EF4-FFF2-40B4-BE49-F238E27FC236}">
                <a16:creationId xmlns:a16="http://schemas.microsoft.com/office/drawing/2014/main" id="{1CD70EF2-6756-448C-C024-3BC0E483E457}"/>
              </a:ext>
            </a:extLst>
          </p:cNvPr>
          <p:cNvSpPr txBox="1"/>
          <p:nvPr/>
        </p:nvSpPr>
        <p:spPr>
          <a:xfrm>
            <a:off x="4120451" y="3660159"/>
            <a:ext cx="7873821" cy="338554"/>
          </a:xfrm>
          <a:prstGeom prst="rect">
            <a:avLst/>
          </a:prstGeom>
          <a:solidFill>
            <a:srgbClr val="007496"/>
          </a:solidFill>
          <a:ln w="9525" cap="flat" cmpd="sng">
            <a:solidFill>
              <a:srgbClr val="007496"/>
            </a:solidFill>
            <a:prstDash val="solid"/>
            <a:round/>
            <a:headEnd type="none" w="sm" len="sm"/>
            <a:tailEnd type="none" w="sm" len="sm"/>
          </a:ln>
        </p:spPr>
        <p:txBody>
          <a:bodyPr spcFirstLastPara="1" wrap="square" lIns="90000"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rPr>
              <a:t>ヘアケア品の選び方</a:t>
            </a:r>
            <a:endParaRPr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endParaRPr>
          </a:p>
        </p:txBody>
      </p:sp>
      <p:sp>
        <p:nvSpPr>
          <p:cNvPr id="18" name="Google Shape;420;p2">
            <a:extLst>
              <a:ext uri="{FF2B5EF4-FFF2-40B4-BE49-F238E27FC236}">
                <a16:creationId xmlns:a16="http://schemas.microsoft.com/office/drawing/2014/main" id="{1AE81E95-6F73-C424-3A47-9F8B610EE411}"/>
              </a:ext>
            </a:extLst>
          </p:cNvPr>
          <p:cNvSpPr txBox="1"/>
          <p:nvPr/>
        </p:nvSpPr>
        <p:spPr>
          <a:xfrm>
            <a:off x="4122634" y="4037351"/>
            <a:ext cx="7871633" cy="1200329"/>
          </a:xfrm>
          <a:prstGeom prst="rect">
            <a:avLst/>
          </a:prstGeom>
          <a:noFill/>
          <a:ln w="9525" cap="flat" cmpd="sng">
            <a:solidFill>
              <a:srgbClr val="303030"/>
            </a:solidFill>
            <a:prstDash val="solid"/>
            <a:round/>
            <a:headEnd type="none" w="sm" len="sm"/>
            <a:tailEnd type="none" w="sm" len="sm"/>
          </a:ln>
        </p:spPr>
        <p:txBody>
          <a:bodyPr spcFirstLastPara="1" wrap="square" lIns="90000" tIns="45700" rIns="91425" bIns="45700" anchor="t" anchorCtr="0">
            <a:spAutoFit/>
          </a:bodyPr>
          <a:lstStyle/>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自分をケアする時間は大事にしているが、毎日のヘアケアはルーティンになってしまってやや退屈してしまう。</a:t>
            </a:r>
            <a:endParaRPr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endParaRPr>
          </a:p>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自然系成分はやさしくケア出来るので好き。何から出来ているか分からないものはダメージがありそうで使いたくない。</a:t>
            </a:r>
            <a:endParaRPr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endParaRPr>
          </a:p>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自然系成分の商品は好きだが、ただ髪にやさしいだけのものはイヤ。髪をキレイにしてくれる機能性の高いものが良い。</a:t>
            </a:r>
            <a:endParaRPr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endParaRPr>
          </a:p>
        </p:txBody>
      </p:sp>
      <p:sp>
        <p:nvSpPr>
          <p:cNvPr id="19" name="Google Shape;421;p2">
            <a:extLst>
              <a:ext uri="{FF2B5EF4-FFF2-40B4-BE49-F238E27FC236}">
                <a16:creationId xmlns:a16="http://schemas.microsoft.com/office/drawing/2014/main" id="{FC3CC4C4-60CB-16A7-6A54-43578BBD3A7B}"/>
              </a:ext>
            </a:extLst>
          </p:cNvPr>
          <p:cNvSpPr txBox="1"/>
          <p:nvPr/>
        </p:nvSpPr>
        <p:spPr>
          <a:xfrm>
            <a:off x="4120460" y="5290685"/>
            <a:ext cx="3830641" cy="338554"/>
          </a:xfrm>
          <a:prstGeom prst="rect">
            <a:avLst/>
          </a:prstGeom>
          <a:solidFill>
            <a:srgbClr val="007496"/>
          </a:solidFill>
          <a:ln w="9525" cap="flat" cmpd="sng">
            <a:solidFill>
              <a:srgbClr val="007496"/>
            </a:solidFill>
            <a:prstDash val="solid"/>
            <a:round/>
            <a:headEnd type="none" w="sm" len="sm"/>
            <a:tailEnd type="none" w="sm" len="sm"/>
          </a:ln>
        </p:spPr>
        <p:txBody>
          <a:bodyPr spcFirstLastPara="1" wrap="square" lIns="90000"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rPr>
              <a:t>ヘアケア品情報接点</a:t>
            </a:r>
            <a:endParaRPr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endParaRPr>
          </a:p>
        </p:txBody>
      </p:sp>
      <p:sp>
        <p:nvSpPr>
          <p:cNvPr id="20" name="Google Shape;422;p2">
            <a:extLst>
              <a:ext uri="{FF2B5EF4-FFF2-40B4-BE49-F238E27FC236}">
                <a16:creationId xmlns:a16="http://schemas.microsoft.com/office/drawing/2014/main" id="{12E94190-9CCE-5270-2463-99E4FBC8D7F2}"/>
              </a:ext>
            </a:extLst>
          </p:cNvPr>
          <p:cNvSpPr txBox="1"/>
          <p:nvPr/>
        </p:nvSpPr>
        <p:spPr>
          <a:xfrm>
            <a:off x="4120460" y="5667877"/>
            <a:ext cx="3830642" cy="646331"/>
          </a:xfrm>
          <a:prstGeom prst="rect">
            <a:avLst/>
          </a:prstGeom>
          <a:noFill/>
          <a:ln w="9525" cap="flat" cmpd="sng">
            <a:solidFill>
              <a:srgbClr val="303030"/>
            </a:solidFill>
            <a:prstDash val="solid"/>
            <a:round/>
            <a:headEnd type="none" w="sm" len="sm"/>
            <a:tailEnd type="none" w="sm" len="sm"/>
          </a:ln>
        </p:spPr>
        <p:txBody>
          <a:bodyPr spcFirstLastPara="1" wrap="square" lIns="90000" tIns="45700" rIns="91425" bIns="45700" anchor="t" anchorCtr="0">
            <a:spAutoFit/>
          </a:bodyPr>
          <a:lstStyle/>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SNSのインフルエンサー（○○等）</a:t>
            </a:r>
            <a:endParaRPr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endParaRPr>
          </a:p>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多くのインフルエンサーが紹介していたらショッピングサイトで検索。</a:t>
            </a:r>
            <a:endParaRPr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endParaRPr>
          </a:p>
        </p:txBody>
      </p:sp>
      <p:sp>
        <p:nvSpPr>
          <p:cNvPr id="21" name="Google Shape;423;p2">
            <a:extLst>
              <a:ext uri="{FF2B5EF4-FFF2-40B4-BE49-F238E27FC236}">
                <a16:creationId xmlns:a16="http://schemas.microsoft.com/office/drawing/2014/main" id="{6A39D327-7452-BB92-2AA2-10E237999CCD}"/>
              </a:ext>
            </a:extLst>
          </p:cNvPr>
          <p:cNvSpPr txBox="1"/>
          <p:nvPr/>
        </p:nvSpPr>
        <p:spPr>
          <a:xfrm>
            <a:off x="8126095" y="5290685"/>
            <a:ext cx="3868175" cy="338554"/>
          </a:xfrm>
          <a:prstGeom prst="rect">
            <a:avLst/>
          </a:prstGeom>
          <a:solidFill>
            <a:srgbClr val="007496"/>
          </a:solidFill>
          <a:ln w="9525" cap="flat" cmpd="sng">
            <a:solidFill>
              <a:srgbClr val="007496"/>
            </a:solidFill>
            <a:prstDash val="solid"/>
            <a:round/>
            <a:headEnd type="none" w="sm" len="sm"/>
            <a:tailEnd type="none" w="sm" len="sm"/>
          </a:ln>
        </p:spPr>
        <p:txBody>
          <a:bodyPr spcFirstLastPara="1" wrap="square" lIns="90000"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rPr>
              <a:t>ヘアケア品購入経路</a:t>
            </a:r>
            <a:endParaRPr sz="1600" u="none" strike="noStrike" cap="none">
              <a:solidFill>
                <a:schemeClr val="lt1"/>
              </a:solidFill>
              <a:latin typeface="Hiragino Sans W3" panose="020B0300000000000000" pitchFamily="34" charset="-128"/>
              <a:ea typeface="Hiragino Sans W3" panose="020B0300000000000000" pitchFamily="34" charset="-128"/>
              <a:cs typeface="Arial"/>
              <a:sym typeface="Arial"/>
            </a:endParaRPr>
          </a:p>
        </p:txBody>
      </p:sp>
      <p:sp>
        <p:nvSpPr>
          <p:cNvPr id="22" name="Google Shape;424;p2">
            <a:extLst>
              <a:ext uri="{FF2B5EF4-FFF2-40B4-BE49-F238E27FC236}">
                <a16:creationId xmlns:a16="http://schemas.microsoft.com/office/drawing/2014/main" id="{EFE51C77-54CF-6941-1F64-1631FAEC8E44}"/>
              </a:ext>
            </a:extLst>
          </p:cNvPr>
          <p:cNvSpPr txBox="1"/>
          <p:nvPr/>
        </p:nvSpPr>
        <p:spPr>
          <a:xfrm>
            <a:off x="8126095" y="5667877"/>
            <a:ext cx="3868175" cy="646331"/>
          </a:xfrm>
          <a:prstGeom prst="rect">
            <a:avLst/>
          </a:prstGeom>
          <a:noFill/>
          <a:ln w="9525" cap="flat" cmpd="sng">
            <a:solidFill>
              <a:srgbClr val="303030"/>
            </a:solidFill>
            <a:prstDash val="solid"/>
            <a:round/>
            <a:headEnd type="none" w="sm" len="sm"/>
            <a:tailEnd type="none" w="sm" len="sm"/>
          </a:ln>
        </p:spPr>
        <p:txBody>
          <a:bodyPr spcFirstLastPara="1" wrap="square" lIns="90000" tIns="45700" rIns="91425" bIns="45700" anchor="t" anchorCtr="0">
            <a:spAutoFit/>
          </a:bodyPr>
          <a:lstStyle/>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普段はオンラインショッピング。</a:t>
            </a:r>
            <a:endParaRPr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endParaRPr>
          </a:p>
          <a:p>
            <a:pPr marL="285750" marR="0" lvl="0" indent="-285750" algn="l" rtl="0">
              <a:lnSpc>
                <a:spcPct val="100000"/>
              </a:lnSpc>
              <a:spcBef>
                <a:spcPts val="0"/>
              </a:spcBef>
              <a:spcAft>
                <a:spcPts val="0"/>
              </a:spcAft>
              <a:buClr>
                <a:schemeClr val="dk1"/>
              </a:buClr>
              <a:buSzPts val="1200"/>
              <a:buFont typeface="Noto Sans Symbols"/>
              <a:buChar char="●"/>
            </a:pPr>
            <a:r>
              <a:rPr lang="ja-JP"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rPr>
              <a:t>ショッピングモールのおしゃれな雑貨屋で衝動買いすることも。</a:t>
            </a:r>
            <a:endParaRPr sz="1200" u="none" strike="noStrike" cap="none">
              <a:solidFill>
                <a:schemeClr val="dk1"/>
              </a:solidFill>
              <a:latin typeface="Hiragino Sans W2" panose="020B0300000000000000" pitchFamily="34" charset="-128"/>
              <a:ea typeface="Hiragino Sans W2" panose="020B0300000000000000" pitchFamily="34" charset="-128"/>
              <a:cs typeface="Arial"/>
              <a:sym typeface="Arial"/>
            </a:endParaRPr>
          </a:p>
        </p:txBody>
      </p:sp>
      <p:pic>
        <p:nvPicPr>
          <p:cNvPr id="25" name="Google Shape;425;p2">
            <a:extLst>
              <a:ext uri="{FF2B5EF4-FFF2-40B4-BE49-F238E27FC236}">
                <a16:creationId xmlns:a16="http://schemas.microsoft.com/office/drawing/2014/main" id="{B5C73A44-65C2-89AC-927A-11213B9BE6BD}"/>
              </a:ext>
            </a:extLst>
          </p:cNvPr>
          <p:cNvPicPr preferRelativeResize="0"/>
          <p:nvPr/>
        </p:nvPicPr>
        <p:blipFill rotWithShape="1">
          <a:blip r:embed="rId4">
            <a:alphaModFix/>
          </a:blip>
          <a:srcRect l="6965" r="16777"/>
          <a:stretch/>
        </p:blipFill>
        <p:spPr>
          <a:xfrm>
            <a:off x="250856" y="989988"/>
            <a:ext cx="3167258" cy="2767579"/>
          </a:xfrm>
          <a:prstGeom prst="rect">
            <a:avLst/>
          </a:prstGeom>
          <a:noFill/>
          <a:ln>
            <a:noFill/>
          </a:ln>
        </p:spPr>
      </p:pic>
    </p:spTree>
    <p:extLst>
      <p:ext uri="{BB962C8B-B14F-4D97-AF65-F5344CB8AC3E}">
        <p14:creationId xmlns:p14="http://schemas.microsoft.com/office/powerpoint/2010/main" val="8519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2473754" cy="369332"/>
          </a:xfrm>
          <a:prstGeom prst="rect">
            <a:avLst/>
          </a:prstGeom>
          <a:noFill/>
        </p:spPr>
        <p:txBody>
          <a:bodyPr wrap="none" rtlCol="0">
            <a:spAutoFit/>
          </a:bodyPr>
          <a:lstStyle/>
          <a:p>
            <a:r>
              <a:rPr lang="en-US" dirty="0">
                <a:latin typeface="Hiragino Sans W4" panose="020B0400000000000000" pitchFamily="34" charset="-128"/>
                <a:ea typeface="Hiragino Sans W4" panose="020B0400000000000000" pitchFamily="34" charset="-128"/>
              </a:rPr>
              <a:t>ブランド・エクイティ</a:t>
            </a:r>
            <a:endParaRPr lang="x-none" dirty="0">
              <a:latin typeface="Hiragino Sans W4" panose="020B0400000000000000" pitchFamily="34" charset="-128"/>
              <a:ea typeface="Hiragino Sans W4" panose="020B0400000000000000" pitchFamily="34" charset="-128"/>
            </a:endParaRPr>
          </a:p>
        </p:txBody>
      </p:sp>
      <p:grpSp>
        <p:nvGrpSpPr>
          <p:cNvPr id="3" name="组合 2">
            <a:extLst>
              <a:ext uri="{FF2B5EF4-FFF2-40B4-BE49-F238E27FC236}">
                <a16:creationId xmlns:a16="http://schemas.microsoft.com/office/drawing/2014/main" id="{3D17DFB4-1234-97CB-1069-1E6EFAD23239}"/>
              </a:ext>
            </a:extLst>
          </p:cNvPr>
          <p:cNvGrpSpPr/>
          <p:nvPr/>
        </p:nvGrpSpPr>
        <p:grpSpPr>
          <a:xfrm>
            <a:off x="2143241" y="1188911"/>
            <a:ext cx="2528081" cy="5028583"/>
            <a:chOff x="2143241" y="1188911"/>
            <a:chExt cx="2528081" cy="5028583"/>
          </a:xfrm>
        </p:grpSpPr>
        <p:sp>
          <p:nvSpPr>
            <p:cNvPr id="4" name="Google Shape;358;p3">
              <a:extLst>
                <a:ext uri="{FF2B5EF4-FFF2-40B4-BE49-F238E27FC236}">
                  <a16:creationId xmlns:a16="http://schemas.microsoft.com/office/drawing/2014/main" id="{3DEE920A-E35C-8DE5-4A89-A1F87E79C9BF}"/>
                </a:ext>
              </a:extLst>
            </p:cNvPr>
            <p:cNvSpPr/>
            <p:nvPr/>
          </p:nvSpPr>
          <p:spPr>
            <a:xfrm>
              <a:off x="2143241" y="2953624"/>
              <a:ext cx="2525125" cy="576000"/>
            </a:xfrm>
            <a:prstGeom prst="rect">
              <a:avLst/>
            </a:prstGeom>
            <a:solidFill>
              <a:schemeClr val="bg1">
                <a:lumMod val="9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2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ブランドが顧客に対して</a:t>
              </a:r>
              <a:r>
                <a:rPr lang="ja-JP" altLang="en-US" sz="12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提供する価値</a:t>
              </a:r>
              <a:endParaRPr sz="1200" u="none" strike="noStrike" cap="none" dirty="0">
                <a:solidFill>
                  <a:srgbClr val="303030"/>
                </a:solidFill>
                <a:latin typeface="Hiragino Sans W3" panose="020B0300000000000000" pitchFamily="34" charset="-128"/>
                <a:ea typeface="Hiragino Sans W3" panose="020B0300000000000000" pitchFamily="34" charset="-128"/>
                <a:cs typeface="Arial"/>
                <a:sym typeface="Arial"/>
              </a:endParaRPr>
            </a:p>
          </p:txBody>
        </p:sp>
        <p:sp>
          <p:nvSpPr>
            <p:cNvPr id="11" name="Google Shape;359;p3">
              <a:extLst>
                <a:ext uri="{FF2B5EF4-FFF2-40B4-BE49-F238E27FC236}">
                  <a16:creationId xmlns:a16="http://schemas.microsoft.com/office/drawing/2014/main" id="{CD56CB36-E15B-68B9-2DE6-ECBBA64B8F9B}"/>
                </a:ext>
              </a:extLst>
            </p:cNvPr>
            <p:cNvSpPr/>
            <p:nvPr/>
          </p:nvSpPr>
          <p:spPr>
            <a:xfrm>
              <a:off x="2143242" y="3845623"/>
              <a:ext cx="2525124" cy="576000"/>
            </a:xfrm>
            <a:prstGeom prst="rect">
              <a:avLst/>
            </a:prstGeom>
            <a:solidFill>
              <a:schemeClr val="bg1">
                <a:lumMod val="9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2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顧客がブランドに触れることによって得られるポジティブな効果</a:t>
              </a:r>
              <a:endParaRPr sz="1200" u="none" strike="noStrike" cap="none" dirty="0">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21" name="Google Shape;367;p3">
              <a:extLst>
                <a:ext uri="{FF2B5EF4-FFF2-40B4-BE49-F238E27FC236}">
                  <a16:creationId xmlns:a16="http://schemas.microsoft.com/office/drawing/2014/main" id="{5212CD83-AD35-256B-E854-D98D97B9EA2B}"/>
                </a:ext>
              </a:extLst>
            </p:cNvPr>
            <p:cNvSpPr/>
            <p:nvPr/>
          </p:nvSpPr>
          <p:spPr>
            <a:xfrm>
              <a:off x="2143242" y="4735405"/>
              <a:ext cx="2525124" cy="576000"/>
            </a:xfrm>
            <a:prstGeom prst="rect">
              <a:avLst/>
            </a:prstGeom>
            <a:solidFill>
              <a:schemeClr val="bg1">
                <a:lumMod val="9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altLang="en-US" sz="1200">
                  <a:solidFill>
                    <a:srgbClr val="303030"/>
                  </a:solidFill>
                  <a:latin typeface="Hiragino Sans W3" panose="020B0300000000000000" pitchFamily="34" charset="-128"/>
                  <a:ea typeface="Hiragino Sans W3" panose="020B0300000000000000" pitchFamily="34" charset="-128"/>
                  <a:cs typeface="Arial"/>
                  <a:sym typeface="Arial"/>
                </a:rPr>
                <a:t>消費者がこのブランドがベネフィットを提供できると信じられる理由</a:t>
              </a:r>
              <a:endParaRPr sz="1200" u="none" strike="noStrike" cap="none" dirty="0">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24" name="Google Shape;370;p3">
              <a:extLst>
                <a:ext uri="{FF2B5EF4-FFF2-40B4-BE49-F238E27FC236}">
                  <a16:creationId xmlns:a16="http://schemas.microsoft.com/office/drawing/2014/main" id="{C68C790B-052F-5B52-4EA7-65DDE3A38D7F}"/>
                </a:ext>
              </a:extLst>
            </p:cNvPr>
            <p:cNvSpPr/>
            <p:nvPr/>
          </p:nvSpPr>
          <p:spPr>
            <a:xfrm>
              <a:off x="2143242" y="5641494"/>
              <a:ext cx="2525124" cy="576000"/>
            </a:xfrm>
            <a:prstGeom prst="rect">
              <a:avLst/>
            </a:prstGeom>
            <a:solidFill>
              <a:schemeClr val="bg1">
                <a:lumMod val="9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altLang="en-US" sz="12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ブランドの特徴を表現するキャラクター、性格</a:t>
              </a:r>
              <a:endParaRPr sz="12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27" name="Google Shape;377;p3">
              <a:extLst>
                <a:ext uri="{FF2B5EF4-FFF2-40B4-BE49-F238E27FC236}">
                  <a16:creationId xmlns:a16="http://schemas.microsoft.com/office/drawing/2014/main" id="{B9D4205C-99E4-D137-2EA9-A318E29E6684}"/>
                </a:ext>
              </a:extLst>
            </p:cNvPr>
            <p:cNvSpPr/>
            <p:nvPr/>
          </p:nvSpPr>
          <p:spPr>
            <a:xfrm>
              <a:off x="2143242" y="1188911"/>
              <a:ext cx="2528080" cy="576000"/>
            </a:xfrm>
            <a:prstGeom prst="rect">
              <a:avLst/>
            </a:prstGeom>
            <a:solidFill>
              <a:schemeClr val="bg1">
                <a:lumMod val="9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2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戦略的に仕掛けてファンになっていただきたいターゲット顧客全体</a:t>
              </a:r>
              <a:endParaRPr sz="1200" u="none" strike="noStrike" cap="none" dirty="0">
                <a:solidFill>
                  <a:srgbClr val="303030"/>
                </a:solidFill>
                <a:latin typeface="Hiragino Sans W3" panose="020B0300000000000000" pitchFamily="34" charset="-128"/>
                <a:ea typeface="Hiragino Sans W3" panose="020B0300000000000000" pitchFamily="34" charset="-128"/>
                <a:cs typeface="Arial"/>
                <a:sym typeface="Arial"/>
              </a:endParaRPr>
            </a:p>
          </p:txBody>
        </p:sp>
        <p:sp>
          <p:nvSpPr>
            <p:cNvPr id="34" name="Google Shape;385;p3">
              <a:extLst>
                <a:ext uri="{FF2B5EF4-FFF2-40B4-BE49-F238E27FC236}">
                  <a16:creationId xmlns:a16="http://schemas.microsoft.com/office/drawing/2014/main" id="{C81D5837-5606-23F4-B4F5-77BD0A6765B4}"/>
                </a:ext>
              </a:extLst>
            </p:cNvPr>
            <p:cNvSpPr/>
            <p:nvPr/>
          </p:nvSpPr>
          <p:spPr>
            <a:xfrm>
              <a:off x="2143241" y="2073909"/>
              <a:ext cx="2525125" cy="576000"/>
            </a:xfrm>
            <a:prstGeom prst="rect">
              <a:avLst/>
            </a:prstGeom>
            <a:solidFill>
              <a:schemeClr val="bg1">
                <a:lumMod val="9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altLang="en-US" sz="12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戦略ターゲット</a:t>
              </a:r>
              <a:r>
                <a:rPr lang="ja-JP" sz="12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の中でも優先</a:t>
              </a:r>
              <a:r>
                <a:rPr lang="ja-JP" altLang="en-US" sz="12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して</a:t>
              </a:r>
              <a:r>
                <a:rPr lang="ja-JP" sz="12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アプローチするターゲット</a:t>
              </a:r>
              <a:endParaRPr sz="1050" u="none" strike="noStrike" cap="none" dirty="0">
                <a:solidFill>
                  <a:srgbClr val="303030"/>
                </a:solidFill>
                <a:latin typeface="Hiragino Sans W3" panose="020B0300000000000000" pitchFamily="34" charset="-128"/>
                <a:ea typeface="Hiragino Sans W3" panose="020B0300000000000000" pitchFamily="34" charset="-128"/>
                <a:cs typeface="Arial"/>
                <a:sym typeface="Arial"/>
              </a:endParaRPr>
            </a:p>
          </p:txBody>
        </p:sp>
      </p:grpSp>
      <p:grpSp>
        <p:nvGrpSpPr>
          <p:cNvPr id="5" name="组合 4">
            <a:extLst>
              <a:ext uri="{FF2B5EF4-FFF2-40B4-BE49-F238E27FC236}">
                <a16:creationId xmlns:a16="http://schemas.microsoft.com/office/drawing/2014/main" id="{EA493CF3-CA7A-3B71-5153-722C2CC276FD}"/>
              </a:ext>
            </a:extLst>
          </p:cNvPr>
          <p:cNvGrpSpPr/>
          <p:nvPr/>
        </p:nvGrpSpPr>
        <p:grpSpPr>
          <a:xfrm>
            <a:off x="656731" y="1323043"/>
            <a:ext cx="1489465" cy="4868041"/>
            <a:chOff x="656731" y="1323043"/>
            <a:chExt cx="1489465" cy="4868041"/>
          </a:xfrm>
        </p:grpSpPr>
        <p:sp>
          <p:nvSpPr>
            <p:cNvPr id="9" name="Google Shape;355;p3">
              <a:extLst>
                <a:ext uri="{FF2B5EF4-FFF2-40B4-BE49-F238E27FC236}">
                  <a16:creationId xmlns:a16="http://schemas.microsoft.com/office/drawing/2014/main" id="{1B15410B-0A1F-E3D3-51D8-E3F0391AA8C9}"/>
                </a:ext>
              </a:extLst>
            </p:cNvPr>
            <p:cNvSpPr txBox="1"/>
            <p:nvPr/>
          </p:nvSpPr>
          <p:spPr>
            <a:xfrm>
              <a:off x="659686" y="2980034"/>
              <a:ext cx="1486510" cy="52318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400" u="none" strike="noStrike" cap="none">
                  <a:solidFill>
                    <a:schemeClr val="accent1"/>
                  </a:solidFill>
                  <a:latin typeface="Hiragino Sans W3" panose="020B0300000000000000" pitchFamily="34" charset="-128"/>
                  <a:ea typeface="Hiragino Sans W3" panose="020B0300000000000000" pitchFamily="34" charset="-128"/>
                  <a:cs typeface="Arial"/>
                  <a:sym typeface="Arial"/>
                </a:rPr>
                <a:t>ブランド</a:t>
              </a:r>
              <a:endParaRPr lang="en-US" altLang="ja-JP" sz="1400" u="none" strike="noStrike" cap="none" dirty="0">
                <a:solidFill>
                  <a:schemeClr val="accent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altLang="en-US" sz="1400" u="none" strike="noStrike" cap="none">
                  <a:solidFill>
                    <a:schemeClr val="accent1"/>
                  </a:solidFill>
                  <a:latin typeface="Hiragino Sans W3" panose="020B0300000000000000" pitchFamily="34" charset="-128"/>
                  <a:ea typeface="Hiragino Sans W3" panose="020B0300000000000000" pitchFamily="34" charset="-128"/>
                  <a:cs typeface="Arial"/>
                  <a:sym typeface="Arial"/>
                </a:rPr>
                <a:t>プロポジション</a:t>
              </a:r>
              <a:endParaRPr sz="1400" u="none" strike="noStrike" cap="none" dirty="0">
                <a:solidFill>
                  <a:schemeClr val="accent1"/>
                </a:solidFill>
                <a:latin typeface="Hiragino Sans W3" panose="020B0300000000000000" pitchFamily="34" charset="-128"/>
                <a:ea typeface="Hiragino Sans W3" panose="020B0300000000000000" pitchFamily="34" charset="-128"/>
                <a:cs typeface="Arial"/>
                <a:sym typeface="Arial"/>
              </a:endParaRPr>
            </a:p>
          </p:txBody>
        </p:sp>
        <p:sp>
          <p:nvSpPr>
            <p:cNvPr id="17" name="Google Shape;363;p3">
              <a:extLst>
                <a:ext uri="{FF2B5EF4-FFF2-40B4-BE49-F238E27FC236}">
                  <a16:creationId xmlns:a16="http://schemas.microsoft.com/office/drawing/2014/main" id="{F544CF69-9413-0449-177B-4699293AD3F4}"/>
                </a:ext>
              </a:extLst>
            </p:cNvPr>
            <p:cNvSpPr txBox="1"/>
            <p:nvPr/>
          </p:nvSpPr>
          <p:spPr>
            <a:xfrm>
              <a:off x="659686" y="4869517"/>
              <a:ext cx="1316359" cy="307776"/>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solidFill>
                    <a:schemeClr val="accent1"/>
                  </a:solidFill>
                  <a:latin typeface="Hiragino Sans W3" panose="020B0300000000000000" pitchFamily="34" charset="-128"/>
                  <a:ea typeface="Hiragino Sans W3" panose="020B0300000000000000" pitchFamily="34" charset="-128"/>
                  <a:cs typeface="Arial"/>
                  <a:sym typeface="Arial"/>
                </a:rPr>
                <a:t>RTB</a:t>
              </a:r>
              <a:endParaRPr sz="1400" u="none" strike="noStrike" cap="none" dirty="0">
                <a:solidFill>
                  <a:schemeClr val="accent1"/>
                </a:solidFill>
                <a:latin typeface="Hiragino Sans W3" panose="020B0300000000000000" pitchFamily="34" charset="-128"/>
                <a:ea typeface="Hiragino Sans W3" panose="020B0300000000000000" pitchFamily="34" charset="-128"/>
                <a:cs typeface="Arial"/>
                <a:sym typeface="Arial"/>
              </a:endParaRPr>
            </a:p>
          </p:txBody>
        </p:sp>
        <p:sp>
          <p:nvSpPr>
            <p:cNvPr id="23" name="Google Shape;369;p3">
              <a:extLst>
                <a:ext uri="{FF2B5EF4-FFF2-40B4-BE49-F238E27FC236}">
                  <a16:creationId xmlns:a16="http://schemas.microsoft.com/office/drawing/2014/main" id="{E058169F-733F-B6D9-ED8C-15CCD2EE6AD0}"/>
                </a:ext>
              </a:extLst>
            </p:cNvPr>
            <p:cNvSpPr txBox="1"/>
            <p:nvPr/>
          </p:nvSpPr>
          <p:spPr>
            <a:xfrm>
              <a:off x="659686" y="5667904"/>
              <a:ext cx="1486510" cy="52318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400" u="none" strike="noStrike" cap="none">
                  <a:solidFill>
                    <a:schemeClr val="accent1"/>
                  </a:solidFill>
                  <a:latin typeface="Hiragino Sans W3" panose="020B0300000000000000" pitchFamily="34" charset="-128"/>
                  <a:ea typeface="Hiragino Sans W3" panose="020B0300000000000000" pitchFamily="34" charset="-128"/>
                  <a:cs typeface="Arial"/>
                  <a:sym typeface="Arial"/>
                </a:rPr>
                <a:t>ブランド</a:t>
              </a:r>
              <a:endParaRPr lang="en-US" altLang="ja-JP" sz="1400" u="none" strike="noStrike" cap="none">
                <a:solidFill>
                  <a:schemeClr val="accent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altLang="en-US" sz="1400">
                  <a:solidFill>
                    <a:schemeClr val="accent1"/>
                  </a:solidFill>
                  <a:latin typeface="Hiragino Sans W3" panose="020B0300000000000000" pitchFamily="34" charset="-128"/>
                  <a:ea typeface="Hiragino Sans W3" panose="020B0300000000000000" pitchFamily="34" charset="-128"/>
                  <a:cs typeface="Arial"/>
                  <a:sym typeface="Arial"/>
                </a:rPr>
                <a:t>キャラクター</a:t>
              </a:r>
              <a:endParaRPr sz="1400" u="none" strike="noStrike" cap="none">
                <a:solidFill>
                  <a:schemeClr val="accent1"/>
                </a:solidFill>
                <a:latin typeface="Hiragino Sans W3" panose="020B0300000000000000" pitchFamily="34" charset="-128"/>
                <a:ea typeface="Hiragino Sans W3" panose="020B0300000000000000" pitchFamily="34" charset="-128"/>
                <a:cs typeface="Arial"/>
                <a:sym typeface="Arial"/>
              </a:endParaRPr>
            </a:p>
          </p:txBody>
        </p:sp>
        <p:sp>
          <p:nvSpPr>
            <p:cNvPr id="30" name="Google Shape;374;p3">
              <a:extLst>
                <a:ext uri="{FF2B5EF4-FFF2-40B4-BE49-F238E27FC236}">
                  <a16:creationId xmlns:a16="http://schemas.microsoft.com/office/drawing/2014/main" id="{F32CBDC1-D865-F348-71B8-9461EEC39C7D}"/>
                </a:ext>
              </a:extLst>
            </p:cNvPr>
            <p:cNvSpPr txBox="1"/>
            <p:nvPr/>
          </p:nvSpPr>
          <p:spPr>
            <a:xfrm>
              <a:off x="659686" y="1323043"/>
              <a:ext cx="1486510" cy="307736"/>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400" u="none" strike="noStrike" cap="none">
                  <a:solidFill>
                    <a:schemeClr val="accent1"/>
                  </a:solidFill>
                  <a:latin typeface="Hiragino Sans W3" panose="020B0300000000000000" pitchFamily="34" charset="-128"/>
                  <a:ea typeface="Hiragino Sans W3" panose="020B0300000000000000" pitchFamily="34" charset="-128"/>
                  <a:cs typeface="Arial"/>
                  <a:sym typeface="Arial"/>
                </a:rPr>
                <a:t>戦略ターゲット</a:t>
              </a:r>
              <a:endParaRPr sz="1400" u="none" strike="noStrike" cap="none" dirty="0">
                <a:solidFill>
                  <a:schemeClr val="accent1"/>
                </a:solidFill>
                <a:latin typeface="Hiragino Sans W3" panose="020B0300000000000000" pitchFamily="34" charset="-128"/>
                <a:ea typeface="Hiragino Sans W3" panose="020B0300000000000000" pitchFamily="34" charset="-128"/>
                <a:cs typeface="Arial"/>
                <a:sym typeface="Arial"/>
              </a:endParaRPr>
            </a:p>
          </p:txBody>
        </p:sp>
        <p:sp>
          <p:nvSpPr>
            <p:cNvPr id="37" name="Google Shape;382;p3">
              <a:extLst>
                <a:ext uri="{FF2B5EF4-FFF2-40B4-BE49-F238E27FC236}">
                  <a16:creationId xmlns:a16="http://schemas.microsoft.com/office/drawing/2014/main" id="{4F743D41-D57D-5D09-2DA6-AF7CA008C8BB}"/>
                </a:ext>
              </a:extLst>
            </p:cNvPr>
            <p:cNvSpPr txBox="1"/>
            <p:nvPr/>
          </p:nvSpPr>
          <p:spPr>
            <a:xfrm>
              <a:off x="656731" y="2208041"/>
              <a:ext cx="1486510" cy="307736"/>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400" u="none" strike="noStrike" cap="none">
                  <a:solidFill>
                    <a:schemeClr val="accent1"/>
                  </a:solidFill>
                  <a:latin typeface="Hiragino Sans W3" panose="020B0300000000000000" pitchFamily="34" charset="-128"/>
                  <a:ea typeface="Hiragino Sans W3" panose="020B0300000000000000" pitchFamily="34" charset="-128"/>
                  <a:cs typeface="Arial"/>
                  <a:sym typeface="Arial"/>
                </a:rPr>
                <a:t>コアターゲット</a:t>
              </a:r>
              <a:endParaRPr sz="1400" u="none" strike="noStrike" cap="none" dirty="0">
                <a:solidFill>
                  <a:schemeClr val="accent1"/>
                </a:solidFill>
                <a:latin typeface="Hiragino Sans W3" panose="020B0300000000000000" pitchFamily="34" charset="-128"/>
                <a:ea typeface="Hiragino Sans W3" panose="020B0300000000000000" pitchFamily="34" charset="-128"/>
                <a:cs typeface="Arial"/>
                <a:sym typeface="Arial"/>
              </a:endParaRPr>
            </a:p>
          </p:txBody>
        </p:sp>
        <p:sp>
          <p:nvSpPr>
            <p:cNvPr id="46" name="Google Shape;393;p3">
              <a:extLst>
                <a:ext uri="{FF2B5EF4-FFF2-40B4-BE49-F238E27FC236}">
                  <a16:creationId xmlns:a16="http://schemas.microsoft.com/office/drawing/2014/main" id="{BC06931D-406F-07D8-A3FB-15A628183EF2}"/>
                </a:ext>
              </a:extLst>
            </p:cNvPr>
            <p:cNvSpPr txBox="1"/>
            <p:nvPr/>
          </p:nvSpPr>
          <p:spPr>
            <a:xfrm>
              <a:off x="659686" y="3979755"/>
              <a:ext cx="1316359" cy="307736"/>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400" u="none" strike="noStrike" cap="none">
                  <a:solidFill>
                    <a:schemeClr val="accent1"/>
                  </a:solidFill>
                  <a:latin typeface="Hiragino Sans W3" panose="020B0300000000000000" pitchFamily="34" charset="-128"/>
                  <a:ea typeface="Hiragino Sans W3" panose="020B0300000000000000" pitchFamily="34" charset="-128"/>
                  <a:cs typeface="Arial"/>
                  <a:sym typeface="Arial"/>
                </a:rPr>
                <a:t>ベネフィット</a:t>
              </a:r>
              <a:endParaRPr sz="1400" u="none" strike="noStrike" cap="none" dirty="0">
                <a:solidFill>
                  <a:schemeClr val="accent1"/>
                </a:solidFill>
                <a:latin typeface="Hiragino Sans W3" panose="020B0300000000000000" pitchFamily="34" charset="-128"/>
                <a:ea typeface="Hiragino Sans W3" panose="020B0300000000000000" pitchFamily="34" charset="-128"/>
                <a:cs typeface="Arial"/>
                <a:sym typeface="Arial"/>
              </a:endParaRPr>
            </a:p>
          </p:txBody>
        </p:sp>
      </p:grpSp>
      <p:grpSp>
        <p:nvGrpSpPr>
          <p:cNvPr id="2" name="组合 1">
            <a:extLst>
              <a:ext uri="{FF2B5EF4-FFF2-40B4-BE49-F238E27FC236}">
                <a16:creationId xmlns:a16="http://schemas.microsoft.com/office/drawing/2014/main" id="{7E09F90A-CC46-74BA-7AF0-DDBA759062C9}"/>
              </a:ext>
            </a:extLst>
          </p:cNvPr>
          <p:cNvGrpSpPr/>
          <p:nvPr/>
        </p:nvGrpSpPr>
        <p:grpSpPr>
          <a:xfrm>
            <a:off x="4889887" y="1183511"/>
            <a:ext cx="6645933" cy="5038769"/>
            <a:chOff x="4889887" y="1183511"/>
            <a:chExt cx="6645933" cy="5038769"/>
          </a:xfrm>
        </p:grpSpPr>
        <p:sp>
          <p:nvSpPr>
            <p:cNvPr id="10" name="Google Shape;356;p3">
              <a:extLst>
                <a:ext uri="{FF2B5EF4-FFF2-40B4-BE49-F238E27FC236}">
                  <a16:creationId xmlns:a16="http://schemas.microsoft.com/office/drawing/2014/main" id="{DD4449D5-05C7-202D-8287-92FE56A258C7}"/>
                </a:ext>
              </a:extLst>
            </p:cNvPr>
            <p:cNvSpPr/>
            <p:nvPr/>
          </p:nvSpPr>
          <p:spPr>
            <a:xfrm>
              <a:off x="4889888" y="2948839"/>
              <a:ext cx="6606858" cy="585571"/>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自分の手で変えていくことの喜び</a:t>
              </a:r>
              <a:endParaRPr sz="1600" u="none" strike="noStrike" cap="none" dirty="0">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31" name="Google Shape;375;p3">
              <a:extLst>
                <a:ext uri="{FF2B5EF4-FFF2-40B4-BE49-F238E27FC236}">
                  <a16:creationId xmlns:a16="http://schemas.microsoft.com/office/drawing/2014/main" id="{10CCF2AF-4BE8-80A2-92A2-738770F27527}"/>
                </a:ext>
              </a:extLst>
            </p:cNvPr>
            <p:cNvSpPr/>
            <p:nvPr/>
          </p:nvSpPr>
          <p:spPr>
            <a:xfrm>
              <a:off x="4889887" y="1183511"/>
              <a:ext cx="6645933" cy="586800"/>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自然系成分によって髪を健やかにしていきたい人</a:t>
              </a:r>
              <a:endParaRPr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p:txBody>
        </p:sp>
        <p:sp>
          <p:nvSpPr>
            <p:cNvPr id="38" name="Google Shape;383;p3">
              <a:extLst>
                <a:ext uri="{FF2B5EF4-FFF2-40B4-BE49-F238E27FC236}">
                  <a16:creationId xmlns:a16="http://schemas.microsoft.com/office/drawing/2014/main" id="{86F412DE-5B0C-9E34-7336-87C316408339}"/>
                </a:ext>
              </a:extLst>
            </p:cNvPr>
            <p:cNvSpPr/>
            <p:nvPr/>
          </p:nvSpPr>
          <p:spPr>
            <a:xfrm>
              <a:off x="4893194" y="2069124"/>
              <a:ext cx="6603552" cy="585571"/>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自分にも、環境にもやさしくヘアケアしたい</a:t>
              </a:r>
              <a:endParaRPr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ライフスタイリスト</a:t>
              </a:r>
              <a:endParaRPr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p:txBody>
        </p:sp>
        <p:grpSp>
          <p:nvGrpSpPr>
            <p:cNvPr id="52" name="Group 51">
              <a:extLst>
                <a:ext uri="{FF2B5EF4-FFF2-40B4-BE49-F238E27FC236}">
                  <a16:creationId xmlns:a16="http://schemas.microsoft.com/office/drawing/2014/main" id="{F7895016-A82B-0C6F-8A54-6274F7F36CE6}"/>
                </a:ext>
              </a:extLst>
            </p:cNvPr>
            <p:cNvGrpSpPr/>
            <p:nvPr/>
          </p:nvGrpSpPr>
          <p:grpSpPr>
            <a:xfrm>
              <a:off x="4893194" y="4730620"/>
              <a:ext cx="6603551" cy="585571"/>
              <a:chOff x="5337684" y="4641584"/>
              <a:chExt cx="5900479" cy="585571"/>
            </a:xfrm>
          </p:grpSpPr>
          <p:sp>
            <p:nvSpPr>
              <p:cNvPr id="18" name="Google Shape;364;p3">
                <a:extLst>
                  <a:ext uri="{FF2B5EF4-FFF2-40B4-BE49-F238E27FC236}">
                    <a16:creationId xmlns:a16="http://schemas.microsoft.com/office/drawing/2014/main" id="{0752CDC3-58F6-652A-0427-A2FE4DF47C18}"/>
                  </a:ext>
                </a:extLst>
              </p:cNvPr>
              <p:cNvSpPr/>
              <p:nvPr/>
            </p:nvSpPr>
            <p:spPr>
              <a:xfrm>
                <a:off x="5337684" y="4641584"/>
                <a:ext cx="1939886" cy="585571"/>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持続可能な材質の</a:t>
                </a:r>
                <a:endParaRPr lang="en-US" altLang="ja-JP"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パッケージ</a:t>
                </a:r>
                <a:endParaRPr sz="16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19" name="Google Shape;365;p3">
                <a:extLst>
                  <a:ext uri="{FF2B5EF4-FFF2-40B4-BE49-F238E27FC236}">
                    <a16:creationId xmlns:a16="http://schemas.microsoft.com/office/drawing/2014/main" id="{62F07CA2-7D45-445B-41BA-2FFB0AE662EC}"/>
                  </a:ext>
                </a:extLst>
              </p:cNvPr>
              <p:cNvSpPr/>
              <p:nvPr/>
            </p:nvSpPr>
            <p:spPr>
              <a:xfrm>
                <a:off x="7317980" y="4641584"/>
                <a:ext cx="1939886" cy="585571"/>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厳選した</a:t>
                </a:r>
                <a:endParaRPr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自然由来成分</a:t>
                </a:r>
                <a:endParaRPr sz="16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20" name="Google Shape;366;p3">
                <a:extLst>
                  <a:ext uri="{FF2B5EF4-FFF2-40B4-BE49-F238E27FC236}">
                    <a16:creationId xmlns:a16="http://schemas.microsoft.com/office/drawing/2014/main" id="{9F24F6B4-10A2-3298-37BC-09FB60D25F7C}"/>
                  </a:ext>
                </a:extLst>
              </p:cNvPr>
              <p:cNvSpPr/>
              <p:nvPr/>
            </p:nvSpPr>
            <p:spPr>
              <a:xfrm>
                <a:off x="9298277" y="4641584"/>
                <a:ext cx="1939886" cy="585571"/>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きめ細かく</a:t>
                </a:r>
                <a:endParaRPr lang="en-US" altLang="ja-JP" sz="14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すぐに泡立つ使い心地</a:t>
                </a:r>
                <a:endParaRPr sz="1600" u="none" strike="noStrike" cap="none" dirty="0">
                  <a:solidFill>
                    <a:srgbClr val="000000"/>
                  </a:solidFill>
                  <a:latin typeface="Hiragino Sans W3" panose="020B0300000000000000" pitchFamily="34" charset="-128"/>
                  <a:ea typeface="Hiragino Sans W3" panose="020B0300000000000000" pitchFamily="34" charset="-128"/>
                  <a:cs typeface="Arial"/>
                  <a:sym typeface="Arial"/>
                </a:endParaRPr>
              </a:p>
            </p:txBody>
          </p:sp>
        </p:grpSp>
        <p:grpSp>
          <p:nvGrpSpPr>
            <p:cNvPr id="53" name="Group 52">
              <a:extLst>
                <a:ext uri="{FF2B5EF4-FFF2-40B4-BE49-F238E27FC236}">
                  <a16:creationId xmlns:a16="http://schemas.microsoft.com/office/drawing/2014/main" id="{2E7CB329-D25A-5D30-11D6-F23B81666DB2}"/>
                </a:ext>
              </a:extLst>
            </p:cNvPr>
            <p:cNvGrpSpPr/>
            <p:nvPr/>
          </p:nvGrpSpPr>
          <p:grpSpPr>
            <a:xfrm>
              <a:off x="4889888" y="5636709"/>
              <a:ext cx="6606857" cy="585571"/>
              <a:chOff x="5372734" y="5615014"/>
              <a:chExt cx="5865428" cy="585571"/>
            </a:xfrm>
          </p:grpSpPr>
          <p:sp>
            <p:nvSpPr>
              <p:cNvPr id="40" name="Google Shape;387;p3">
                <a:extLst>
                  <a:ext uri="{FF2B5EF4-FFF2-40B4-BE49-F238E27FC236}">
                    <a16:creationId xmlns:a16="http://schemas.microsoft.com/office/drawing/2014/main" id="{D3CDCBF8-456B-0C8F-6C85-D3C4CBDEAAF5}"/>
                  </a:ext>
                </a:extLst>
              </p:cNvPr>
              <p:cNvSpPr/>
              <p:nvPr/>
            </p:nvSpPr>
            <p:spPr>
              <a:xfrm>
                <a:off x="5372734" y="5615014"/>
                <a:ext cx="1927397" cy="585571"/>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こだわりのある</a:t>
                </a:r>
                <a:endParaRPr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sp>
            <p:nvSpPr>
              <p:cNvPr id="41" name="Google Shape;388;p3">
                <a:extLst>
                  <a:ext uri="{FF2B5EF4-FFF2-40B4-BE49-F238E27FC236}">
                    <a16:creationId xmlns:a16="http://schemas.microsoft.com/office/drawing/2014/main" id="{BE9C2F63-836F-08DD-79FF-ED427F41E9DA}"/>
                  </a:ext>
                </a:extLst>
              </p:cNvPr>
              <p:cNvSpPr/>
              <p:nvPr/>
            </p:nvSpPr>
            <p:spPr>
              <a:xfrm>
                <a:off x="7343216" y="5615014"/>
                <a:ext cx="1927397" cy="585571"/>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あたたかみのある</a:t>
                </a:r>
                <a:endParaRPr sz="1400" u="none" strike="noStrike" cap="none" dirty="0">
                  <a:solidFill>
                    <a:schemeClr val="dk1"/>
                  </a:solidFill>
                  <a:latin typeface="Hiragino Sans W3" panose="020B0300000000000000" pitchFamily="34" charset="-128"/>
                  <a:ea typeface="Hiragino Sans W3" panose="020B0300000000000000" pitchFamily="34" charset="-128"/>
                  <a:cs typeface="Arial"/>
                  <a:sym typeface="Arial"/>
                </a:endParaRPr>
              </a:p>
            </p:txBody>
          </p:sp>
          <p:sp>
            <p:nvSpPr>
              <p:cNvPr id="42" name="Google Shape;389;p3">
                <a:extLst>
                  <a:ext uri="{FF2B5EF4-FFF2-40B4-BE49-F238E27FC236}">
                    <a16:creationId xmlns:a16="http://schemas.microsoft.com/office/drawing/2014/main" id="{ACB13C93-6DE9-7686-14B5-C9FE3E5775D4}"/>
                  </a:ext>
                </a:extLst>
              </p:cNvPr>
              <p:cNvSpPr/>
              <p:nvPr/>
            </p:nvSpPr>
            <p:spPr>
              <a:xfrm>
                <a:off x="9310765" y="5615014"/>
                <a:ext cx="1927397" cy="585571"/>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肯定的な</a:t>
                </a:r>
                <a:endParaRPr sz="14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grpSp>
        <p:grpSp>
          <p:nvGrpSpPr>
            <p:cNvPr id="51" name="Group 50">
              <a:extLst>
                <a:ext uri="{FF2B5EF4-FFF2-40B4-BE49-F238E27FC236}">
                  <a16:creationId xmlns:a16="http://schemas.microsoft.com/office/drawing/2014/main" id="{A477DF4C-67C5-BA2C-970D-8D4EE53D52DF}"/>
                </a:ext>
              </a:extLst>
            </p:cNvPr>
            <p:cNvGrpSpPr/>
            <p:nvPr/>
          </p:nvGrpSpPr>
          <p:grpSpPr>
            <a:xfrm>
              <a:off x="4889888" y="3836682"/>
              <a:ext cx="6606857" cy="593882"/>
              <a:chOff x="5334730" y="3700424"/>
              <a:chExt cx="5903433" cy="593882"/>
            </a:xfrm>
          </p:grpSpPr>
          <p:sp>
            <p:nvSpPr>
              <p:cNvPr id="47" name="Google Shape;394;p3">
                <a:extLst>
                  <a:ext uri="{FF2B5EF4-FFF2-40B4-BE49-F238E27FC236}">
                    <a16:creationId xmlns:a16="http://schemas.microsoft.com/office/drawing/2014/main" id="{D4A154DA-1CD1-C1FB-46B9-8B572D653C5E}"/>
                  </a:ext>
                </a:extLst>
              </p:cNvPr>
              <p:cNvSpPr/>
              <p:nvPr/>
            </p:nvSpPr>
            <p:spPr>
              <a:xfrm>
                <a:off x="5334730" y="3700424"/>
                <a:ext cx="1939886" cy="593882"/>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自分や誰かを慈しむことから得られる充足感</a:t>
                </a:r>
                <a:endParaRPr sz="1400" u="none" strike="noStrike" cap="none" dirty="0">
                  <a:solidFill>
                    <a:srgbClr val="303030"/>
                  </a:solidFill>
                  <a:latin typeface="Hiragino Sans W3" panose="020B0300000000000000" pitchFamily="34" charset="-128"/>
                  <a:ea typeface="Hiragino Sans W3" panose="020B0300000000000000" pitchFamily="34" charset="-128"/>
                  <a:cs typeface="Arial"/>
                  <a:sym typeface="Arial"/>
                </a:endParaRPr>
              </a:p>
            </p:txBody>
          </p:sp>
          <p:sp>
            <p:nvSpPr>
              <p:cNvPr id="48" name="Google Shape;395;p3">
                <a:extLst>
                  <a:ext uri="{FF2B5EF4-FFF2-40B4-BE49-F238E27FC236}">
                    <a16:creationId xmlns:a16="http://schemas.microsoft.com/office/drawing/2014/main" id="{7C99AE1A-5D0E-A6AA-FCE4-A5631BCF9CA3}"/>
                  </a:ext>
                </a:extLst>
              </p:cNvPr>
              <p:cNvSpPr/>
              <p:nvPr/>
            </p:nvSpPr>
            <p:spPr>
              <a:xfrm>
                <a:off x="7317981" y="3700424"/>
                <a:ext cx="1939885" cy="593882"/>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髪も肌も本来の美しさを</a:t>
                </a:r>
                <a:endParaRPr lang="en-US" altLang="ja-JP"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取り戻す</a:t>
                </a:r>
                <a:endParaRPr sz="16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49" name="Google Shape;396;p3">
                <a:extLst>
                  <a:ext uri="{FF2B5EF4-FFF2-40B4-BE49-F238E27FC236}">
                    <a16:creationId xmlns:a16="http://schemas.microsoft.com/office/drawing/2014/main" id="{D48B00BA-5F59-1121-41AE-0ADE03CF5C4A}"/>
                  </a:ext>
                </a:extLst>
              </p:cNvPr>
              <p:cNvSpPr/>
              <p:nvPr/>
            </p:nvSpPr>
            <p:spPr>
              <a:xfrm>
                <a:off x="9298277" y="3700424"/>
                <a:ext cx="1939886" cy="593882"/>
              </a:xfrm>
              <a:prstGeom prst="roundRect">
                <a:avLst>
                  <a:gd name="adj" fmla="val 0"/>
                </a:avLst>
              </a:prstGeom>
              <a:solidFill>
                <a:schemeClr val="accent1">
                  <a:alpha val="15242"/>
                </a:schemeClr>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髪が健やかに</a:t>
                </a:r>
                <a:endParaRPr lang="en-US" altLang="ja-JP"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4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なっていく実感</a:t>
                </a:r>
                <a:endParaRPr sz="16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grpSp>
      </p:grpSp>
    </p:spTree>
    <p:extLst>
      <p:ext uri="{BB962C8B-B14F-4D97-AF65-F5344CB8AC3E}">
        <p14:creationId xmlns:p14="http://schemas.microsoft.com/office/powerpoint/2010/main" val="372018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1540806" cy="369332"/>
          </a:xfrm>
          <a:prstGeom prst="rect">
            <a:avLst/>
          </a:prstGeom>
          <a:noFill/>
        </p:spPr>
        <p:txBody>
          <a:bodyPr wrap="none" rtlCol="0">
            <a:spAutoFit/>
          </a:bodyPr>
          <a:lstStyle/>
          <a:p>
            <a:r>
              <a:rPr lang="en-US" dirty="0">
                <a:latin typeface="Hiragino Sans W4" panose="020B0400000000000000" pitchFamily="34" charset="-128"/>
                <a:ea typeface="Hiragino Sans W4" panose="020B0400000000000000" pitchFamily="34" charset="-128"/>
              </a:rPr>
              <a:t>メディア戦略</a:t>
            </a:r>
            <a:endParaRPr lang="x-none" dirty="0">
              <a:latin typeface="Hiragino Sans W4" panose="020B0400000000000000" pitchFamily="34" charset="-128"/>
              <a:ea typeface="Hiragino Sans W4" panose="020B0400000000000000" pitchFamily="34" charset="-128"/>
            </a:endParaRPr>
          </a:p>
        </p:txBody>
      </p:sp>
      <p:grpSp>
        <p:nvGrpSpPr>
          <p:cNvPr id="20" name="Group 19">
            <a:extLst>
              <a:ext uri="{FF2B5EF4-FFF2-40B4-BE49-F238E27FC236}">
                <a16:creationId xmlns:a16="http://schemas.microsoft.com/office/drawing/2014/main" id="{6FC52D29-FD67-9439-EC26-D11CE5BA351F}"/>
              </a:ext>
            </a:extLst>
          </p:cNvPr>
          <p:cNvGrpSpPr/>
          <p:nvPr/>
        </p:nvGrpSpPr>
        <p:grpSpPr>
          <a:xfrm>
            <a:off x="993461" y="1902443"/>
            <a:ext cx="9713818" cy="3499313"/>
            <a:chOff x="628361" y="1405049"/>
            <a:chExt cx="8465631" cy="2515039"/>
          </a:xfrm>
        </p:grpSpPr>
        <p:sp>
          <p:nvSpPr>
            <p:cNvPr id="2" name="Google Shape;597;p19">
              <a:extLst>
                <a:ext uri="{FF2B5EF4-FFF2-40B4-BE49-F238E27FC236}">
                  <a16:creationId xmlns:a16="http://schemas.microsoft.com/office/drawing/2014/main" id="{602F07C8-721B-60FC-7523-65E7C682395D}"/>
                </a:ext>
              </a:extLst>
            </p:cNvPr>
            <p:cNvSpPr/>
            <p:nvPr/>
          </p:nvSpPr>
          <p:spPr>
            <a:xfrm rot="10800000">
              <a:off x="628361" y="1405049"/>
              <a:ext cx="1133466" cy="2515039"/>
            </a:xfrm>
            <a:prstGeom prst="triangl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iragino Kaku Gothic Pro W3" panose="020B0300000000000000" pitchFamily="34" charset="-128"/>
                <a:ea typeface="Hiragino Kaku Gothic Pro W3" panose="020B0300000000000000" pitchFamily="34" charset="-128"/>
                <a:cs typeface="Verdana"/>
                <a:sym typeface="Verdana"/>
              </a:endParaRPr>
            </a:p>
          </p:txBody>
        </p:sp>
        <p:sp>
          <p:nvSpPr>
            <p:cNvPr id="3" name="Google Shape;598;p19">
              <a:extLst>
                <a:ext uri="{FF2B5EF4-FFF2-40B4-BE49-F238E27FC236}">
                  <a16:creationId xmlns:a16="http://schemas.microsoft.com/office/drawing/2014/main" id="{C8DC710F-0935-2892-2EB7-8D58F410984F}"/>
                </a:ext>
              </a:extLst>
            </p:cNvPr>
            <p:cNvSpPr txBox="1"/>
            <p:nvPr/>
          </p:nvSpPr>
          <p:spPr>
            <a:xfrm>
              <a:off x="1842995" y="1631223"/>
              <a:ext cx="1561166" cy="29859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ja-JP" sz="1400" u="none" strike="noStrike" cap="none">
                  <a:solidFill>
                    <a:srgbClr val="262626"/>
                  </a:solidFill>
                  <a:latin typeface="Hiragino Sans W3" panose="020B0300000000000000" pitchFamily="34" charset="-128"/>
                  <a:ea typeface="Hiragino Sans W3" panose="020B0300000000000000" pitchFamily="34" charset="-128"/>
                  <a:cs typeface="Arial"/>
                  <a:sym typeface="Arial"/>
                </a:rPr>
                <a:t>トップファネル</a:t>
              </a:r>
              <a:endParaRPr sz="1400" u="none" strike="noStrike" cap="none">
                <a:solidFill>
                  <a:srgbClr val="262626"/>
                </a:solidFill>
                <a:latin typeface="Hiragino Sans W3" panose="020B0300000000000000" pitchFamily="34" charset="-128"/>
                <a:ea typeface="Hiragino Sans W3" panose="020B0300000000000000" pitchFamily="34" charset="-128"/>
                <a:cs typeface="Arial"/>
                <a:sym typeface="Arial"/>
              </a:endParaRPr>
            </a:p>
          </p:txBody>
        </p:sp>
        <p:sp>
          <p:nvSpPr>
            <p:cNvPr id="4" name="Google Shape;599;p19">
              <a:extLst>
                <a:ext uri="{FF2B5EF4-FFF2-40B4-BE49-F238E27FC236}">
                  <a16:creationId xmlns:a16="http://schemas.microsoft.com/office/drawing/2014/main" id="{62CFEAAA-A7C6-9D9C-CD73-BF0B68CBBB0A}"/>
                </a:ext>
              </a:extLst>
            </p:cNvPr>
            <p:cNvSpPr txBox="1"/>
            <p:nvPr/>
          </p:nvSpPr>
          <p:spPr>
            <a:xfrm>
              <a:off x="1842995" y="2453485"/>
              <a:ext cx="1561166" cy="29859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ja-JP" sz="1400" u="none" strike="noStrike" cap="none">
                  <a:solidFill>
                    <a:srgbClr val="262626"/>
                  </a:solidFill>
                  <a:latin typeface="Hiragino Sans W3" panose="020B0300000000000000" pitchFamily="34" charset="-128"/>
                  <a:ea typeface="Hiragino Sans W3" panose="020B0300000000000000" pitchFamily="34" charset="-128"/>
                  <a:cs typeface="Arial"/>
                  <a:sym typeface="Arial"/>
                </a:rPr>
                <a:t>ミドルファネル</a:t>
              </a:r>
              <a:endParaRPr sz="1400" u="none" strike="noStrike" cap="none">
                <a:solidFill>
                  <a:srgbClr val="262626"/>
                </a:solidFill>
                <a:latin typeface="Hiragino Sans W3" panose="020B0300000000000000" pitchFamily="34" charset="-128"/>
                <a:ea typeface="Hiragino Sans W3" panose="020B0300000000000000" pitchFamily="34" charset="-128"/>
                <a:cs typeface="Arial"/>
                <a:sym typeface="Arial"/>
              </a:endParaRPr>
            </a:p>
          </p:txBody>
        </p:sp>
        <p:sp>
          <p:nvSpPr>
            <p:cNvPr id="5" name="Google Shape;600;p19">
              <a:extLst>
                <a:ext uri="{FF2B5EF4-FFF2-40B4-BE49-F238E27FC236}">
                  <a16:creationId xmlns:a16="http://schemas.microsoft.com/office/drawing/2014/main" id="{8FC787C6-71DF-2117-5DA6-086EAD2D7362}"/>
                </a:ext>
              </a:extLst>
            </p:cNvPr>
            <p:cNvSpPr txBox="1"/>
            <p:nvPr/>
          </p:nvSpPr>
          <p:spPr>
            <a:xfrm>
              <a:off x="1842995" y="3333991"/>
              <a:ext cx="1561166" cy="29859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ja-JP" sz="1400" u="none" strike="noStrike" cap="none">
                  <a:solidFill>
                    <a:srgbClr val="262626"/>
                  </a:solidFill>
                  <a:latin typeface="Hiragino Sans W3" panose="020B0300000000000000" pitchFamily="34" charset="-128"/>
                  <a:ea typeface="Hiragino Sans W3" panose="020B0300000000000000" pitchFamily="34" charset="-128"/>
                  <a:cs typeface="Arial"/>
                  <a:sym typeface="Arial"/>
                </a:rPr>
                <a:t>ボトムファネル</a:t>
              </a:r>
              <a:endParaRPr sz="1400" u="none" strike="noStrike" cap="none">
                <a:solidFill>
                  <a:srgbClr val="262626"/>
                </a:solidFill>
                <a:latin typeface="Hiragino Sans W3" panose="020B0300000000000000" pitchFamily="34" charset="-128"/>
                <a:ea typeface="Hiragino Sans W3" panose="020B0300000000000000" pitchFamily="34" charset="-128"/>
                <a:cs typeface="Arial"/>
                <a:sym typeface="Arial"/>
              </a:endParaRPr>
            </a:p>
          </p:txBody>
        </p:sp>
        <p:sp>
          <p:nvSpPr>
            <p:cNvPr id="7" name="Google Shape;605;p19">
              <a:extLst>
                <a:ext uri="{FF2B5EF4-FFF2-40B4-BE49-F238E27FC236}">
                  <a16:creationId xmlns:a16="http://schemas.microsoft.com/office/drawing/2014/main" id="{B964E79D-2796-C9B4-F4B1-B010849C8932}"/>
                </a:ext>
              </a:extLst>
            </p:cNvPr>
            <p:cNvSpPr txBox="1"/>
            <p:nvPr/>
          </p:nvSpPr>
          <p:spPr>
            <a:xfrm>
              <a:off x="3894038" y="1628349"/>
              <a:ext cx="3881226" cy="2986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400"/>
                <a:buFont typeface="Arial"/>
                <a:buNone/>
              </a:pPr>
              <a:r>
                <a:rPr lang="ja-JP" altLang="en-US" sz="1400" dirty="0">
                  <a:solidFill>
                    <a:srgbClr val="262626"/>
                  </a:solidFill>
                  <a:latin typeface="Hiragino Sans W3" panose="020B0300000000000000" pitchFamily="34" charset="-128"/>
                  <a:ea typeface="Hiragino Sans W3" panose="020B0300000000000000" pitchFamily="34" charset="-128"/>
                </a:rPr>
                <a:t>若手女性タレント数名による商品紹介動画</a:t>
              </a:r>
              <a:endParaRPr sz="1400" u="none" strike="noStrike" cap="none" dirty="0">
                <a:solidFill>
                  <a:srgbClr val="262626"/>
                </a:solidFill>
                <a:latin typeface="Hiragino Sans W3" panose="020B0300000000000000" pitchFamily="34" charset="-128"/>
                <a:ea typeface="Hiragino Sans W3" panose="020B0300000000000000" pitchFamily="34" charset="-128"/>
                <a:cs typeface="Arial"/>
                <a:sym typeface="Arial"/>
              </a:endParaRPr>
            </a:p>
          </p:txBody>
        </p:sp>
        <p:sp>
          <p:nvSpPr>
            <p:cNvPr id="9" name="Google Shape;606;p19">
              <a:extLst>
                <a:ext uri="{FF2B5EF4-FFF2-40B4-BE49-F238E27FC236}">
                  <a16:creationId xmlns:a16="http://schemas.microsoft.com/office/drawing/2014/main" id="{263E2E85-A5D3-837C-20D7-8A7D94BE5C9C}"/>
                </a:ext>
              </a:extLst>
            </p:cNvPr>
            <p:cNvSpPr txBox="1"/>
            <p:nvPr/>
          </p:nvSpPr>
          <p:spPr>
            <a:xfrm>
              <a:off x="3894039" y="2330448"/>
              <a:ext cx="3881234" cy="53086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400"/>
                <a:buFont typeface="Arial"/>
                <a:buNone/>
              </a:pPr>
              <a:r>
                <a:rPr lang="en-US" altLang="ja-JP" sz="1400" u="none" strike="noStrike" cap="none" dirty="0">
                  <a:solidFill>
                    <a:srgbClr val="262626"/>
                  </a:solidFill>
                  <a:latin typeface="Hiragino Sans W3" panose="020B0300000000000000" pitchFamily="34" charset="-128"/>
                  <a:ea typeface="Hiragino Sans W3" panose="020B0300000000000000" pitchFamily="34" charset="-128"/>
                  <a:cs typeface="Arial"/>
                  <a:sym typeface="Arial"/>
                </a:rPr>
                <a:t>KOL</a:t>
              </a:r>
              <a:r>
                <a:rPr lang="ja-JP" altLang="en-US" sz="1400" dirty="0">
                  <a:solidFill>
                    <a:srgbClr val="262626"/>
                  </a:solidFill>
                  <a:latin typeface="Hiragino Sans W3" panose="020B0300000000000000" pitchFamily="34" charset="-128"/>
                  <a:ea typeface="Hiragino Sans W3" panose="020B0300000000000000" pitchFamily="34" charset="-128"/>
                </a:rPr>
                <a:t>＆</a:t>
              </a:r>
              <a:r>
                <a:rPr lang="en-US" altLang="ja-JP" sz="1400" u="none" strike="noStrike" cap="none" dirty="0">
                  <a:solidFill>
                    <a:srgbClr val="262626"/>
                  </a:solidFill>
                  <a:latin typeface="Hiragino Sans W3" panose="020B0300000000000000" pitchFamily="34" charset="-128"/>
                  <a:ea typeface="Hiragino Sans W3" panose="020B0300000000000000" pitchFamily="34" charset="-128"/>
                  <a:cs typeface="Arial"/>
                  <a:sym typeface="Arial"/>
                </a:rPr>
                <a:t>KOC</a:t>
              </a:r>
              <a:r>
                <a:rPr lang="ja-JP" altLang="en-US" sz="1400" dirty="0">
                  <a:solidFill>
                    <a:srgbClr val="262626"/>
                  </a:solidFill>
                  <a:latin typeface="Hiragino Sans W3" panose="020B0300000000000000" pitchFamily="34" charset="-128"/>
                  <a:ea typeface="Hiragino Sans W3" panose="020B0300000000000000" pitchFamily="34" charset="-128"/>
                </a:rPr>
                <a:t>の投稿</a:t>
              </a:r>
              <a:endParaRPr lang="en-US" altLang="ja-JP" sz="1400" dirty="0">
                <a:solidFill>
                  <a:srgbClr val="262626"/>
                </a:solidFill>
                <a:latin typeface="Hiragino Sans W3" panose="020B0300000000000000" pitchFamily="34" charset="-128"/>
                <a:ea typeface="Hiragino Sans W3" panose="020B0300000000000000" pitchFamily="34" charset="-128"/>
              </a:endParaRPr>
            </a:p>
            <a:p>
              <a:pPr marL="0" marR="0" lvl="0" indent="0" algn="ctr" rtl="0">
                <a:lnSpc>
                  <a:spcPct val="150000"/>
                </a:lnSpc>
                <a:spcBef>
                  <a:spcPts val="0"/>
                </a:spcBef>
                <a:spcAft>
                  <a:spcPts val="0"/>
                </a:spcAft>
                <a:buClr>
                  <a:srgbClr val="000000"/>
                </a:buClr>
                <a:buSzPts val="1400"/>
                <a:buFont typeface="Arial"/>
                <a:buNone/>
              </a:pPr>
              <a:r>
                <a:rPr lang="en-US" altLang="ja-JP" sz="1400" dirty="0">
                  <a:solidFill>
                    <a:srgbClr val="262626"/>
                  </a:solidFill>
                  <a:latin typeface="Hiragino Sans W3" panose="020B0300000000000000" pitchFamily="34" charset="-128"/>
                  <a:ea typeface="Hiragino Sans W3" panose="020B0300000000000000" pitchFamily="34" charset="-128"/>
                </a:rPr>
                <a:t>SNS</a:t>
              </a:r>
              <a:r>
                <a:rPr lang="ja-JP" altLang="en-US" sz="1400" dirty="0">
                  <a:solidFill>
                    <a:srgbClr val="262626"/>
                  </a:solidFill>
                  <a:latin typeface="Hiragino Sans W3" panose="020B0300000000000000" pitchFamily="34" charset="-128"/>
                  <a:ea typeface="Hiragino Sans W3" panose="020B0300000000000000" pitchFamily="34" charset="-128"/>
                </a:rPr>
                <a:t>でのハッシュタグキャンペーン</a:t>
              </a:r>
              <a:endParaRPr sz="1400" u="none" strike="noStrike" cap="none" dirty="0">
                <a:solidFill>
                  <a:srgbClr val="262626"/>
                </a:solidFill>
                <a:latin typeface="Hiragino Sans W3" panose="020B0300000000000000" pitchFamily="34" charset="-128"/>
                <a:ea typeface="Hiragino Sans W3" panose="020B0300000000000000" pitchFamily="34" charset="-128"/>
                <a:cs typeface="Arial"/>
                <a:sym typeface="Arial"/>
              </a:endParaRPr>
            </a:p>
          </p:txBody>
        </p:sp>
        <p:cxnSp>
          <p:nvCxnSpPr>
            <p:cNvPr id="10" name="Google Shape;611;p19">
              <a:extLst>
                <a:ext uri="{FF2B5EF4-FFF2-40B4-BE49-F238E27FC236}">
                  <a16:creationId xmlns:a16="http://schemas.microsoft.com/office/drawing/2014/main" id="{45743005-6C85-48F5-4F86-51921D84CF86}"/>
                </a:ext>
              </a:extLst>
            </p:cNvPr>
            <p:cNvCxnSpPr/>
            <p:nvPr/>
          </p:nvCxnSpPr>
          <p:spPr>
            <a:xfrm>
              <a:off x="2102295" y="1410351"/>
              <a:ext cx="6848272" cy="0"/>
            </a:xfrm>
            <a:prstGeom prst="straightConnector1">
              <a:avLst/>
            </a:prstGeom>
            <a:noFill/>
            <a:ln w="9525" cap="flat" cmpd="sng">
              <a:solidFill>
                <a:srgbClr val="F2F2F2"/>
              </a:solidFill>
              <a:prstDash val="solid"/>
              <a:miter lim="800000"/>
              <a:headEnd type="none" w="sm" len="sm"/>
              <a:tailEnd type="none" w="sm" len="sm"/>
            </a:ln>
          </p:spPr>
        </p:cxnSp>
        <p:cxnSp>
          <p:nvCxnSpPr>
            <p:cNvPr id="11" name="Google Shape;612;p19">
              <a:extLst>
                <a:ext uri="{FF2B5EF4-FFF2-40B4-BE49-F238E27FC236}">
                  <a16:creationId xmlns:a16="http://schemas.microsoft.com/office/drawing/2014/main" id="{41425E22-C321-BB6F-8FAF-9DEED0469DD2}"/>
                </a:ext>
              </a:extLst>
            </p:cNvPr>
            <p:cNvCxnSpPr/>
            <p:nvPr/>
          </p:nvCxnSpPr>
          <p:spPr>
            <a:xfrm>
              <a:off x="2102295" y="2188564"/>
              <a:ext cx="6848272" cy="0"/>
            </a:xfrm>
            <a:prstGeom prst="straightConnector1">
              <a:avLst/>
            </a:prstGeom>
            <a:noFill/>
            <a:ln w="9525" cap="flat" cmpd="sng">
              <a:solidFill>
                <a:srgbClr val="F2F2F2"/>
              </a:solidFill>
              <a:prstDash val="solid"/>
              <a:miter lim="800000"/>
              <a:headEnd type="none" w="sm" len="sm"/>
              <a:tailEnd type="none" w="sm" len="sm"/>
            </a:ln>
          </p:spPr>
        </p:cxnSp>
        <p:cxnSp>
          <p:nvCxnSpPr>
            <p:cNvPr id="12" name="Google Shape;613;p19">
              <a:extLst>
                <a:ext uri="{FF2B5EF4-FFF2-40B4-BE49-F238E27FC236}">
                  <a16:creationId xmlns:a16="http://schemas.microsoft.com/office/drawing/2014/main" id="{00E593D3-C1EF-02B0-C75C-7D56B73BBDA4}"/>
                </a:ext>
              </a:extLst>
            </p:cNvPr>
            <p:cNvCxnSpPr/>
            <p:nvPr/>
          </p:nvCxnSpPr>
          <p:spPr>
            <a:xfrm>
              <a:off x="2102295" y="3050170"/>
              <a:ext cx="6848272" cy="0"/>
            </a:xfrm>
            <a:prstGeom prst="straightConnector1">
              <a:avLst/>
            </a:prstGeom>
            <a:noFill/>
            <a:ln w="9525" cap="flat" cmpd="sng">
              <a:solidFill>
                <a:srgbClr val="F2F2F2"/>
              </a:solidFill>
              <a:prstDash val="solid"/>
              <a:miter lim="800000"/>
              <a:headEnd type="none" w="sm" len="sm"/>
              <a:tailEnd type="none" w="sm" len="sm"/>
            </a:ln>
          </p:spPr>
        </p:cxnSp>
        <p:cxnSp>
          <p:nvCxnSpPr>
            <p:cNvPr id="14" name="Google Shape;614;p19">
              <a:extLst>
                <a:ext uri="{FF2B5EF4-FFF2-40B4-BE49-F238E27FC236}">
                  <a16:creationId xmlns:a16="http://schemas.microsoft.com/office/drawing/2014/main" id="{424DC731-F0F0-01F4-66B6-3D1342399ADE}"/>
                </a:ext>
              </a:extLst>
            </p:cNvPr>
            <p:cNvCxnSpPr/>
            <p:nvPr/>
          </p:nvCxnSpPr>
          <p:spPr>
            <a:xfrm>
              <a:off x="2102295" y="3920088"/>
              <a:ext cx="6848272" cy="0"/>
            </a:xfrm>
            <a:prstGeom prst="straightConnector1">
              <a:avLst/>
            </a:prstGeom>
            <a:noFill/>
            <a:ln w="9525" cap="flat" cmpd="sng">
              <a:solidFill>
                <a:srgbClr val="F2F2F2"/>
              </a:solidFill>
              <a:prstDash val="solid"/>
              <a:miter lim="800000"/>
              <a:headEnd type="none" w="sm" len="sm"/>
              <a:tailEnd type="none" w="sm" len="sm"/>
            </a:ln>
          </p:spPr>
        </p:cxnSp>
        <p:sp>
          <p:nvSpPr>
            <p:cNvPr id="16" name="Google Shape;606;p19">
              <a:extLst>
                <a:ext uri="{FF2B5EF4-FFF2-40B4-BE49-F238E27FC236}">
                  <a16:creationId xmlns:a16="http://schemas.microsoft.com/office/drawing/2014/main" id="{56F2A7C5-489D-951F-32D4-BED97F8AAAE1}"/>
                </a:ext>
              </a:extLst>
            </p:cNvPr>
            <p:cNvSpPr txBox="1"/>
            <p:nvPr/>
          </p:nvSpPr>
          <p:spPr>
            <a:xfrm>
              <a:off x="3894040" y="3200365"/>
              <a:ext cx="3881225" cy="53086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400"/>
                <a:buFont typeface="Arial"/>
                <a:buNone/>
              </a:pPr>
              <a:r>
                <a:rPr lang="ja-JP" altLang="en-US" sz="1400" u="none" strike="noStrike" cap="none" dirty="0">
                  <a:solidFill>
                    <a:srgbClr val="262626"/>
                  </a:solidFill>
                  <a:latin typeface="Hiragino Sans W3" panose="020B0300000000000000" pitchFamily="34" charset="-128"/>
                  <a:ea typeface="Hiragino Sans W3" panose="020B0300000000000000" pitchFamily="34" charset="-128"/>
                  <a:cs typeface="Arial"/>
                  <a:sym typeface="Arial"/>
                </a:rPr>
                <a:t>モール内アド</a:t>
              </a:r>
              <a:endParaRPr lang="en-US" altLang="ja-JP" sz="1400" u="none" strike="noStrike" cap="none" dirty="0">
                <a:solidFill>
                  <a:srgbClr val="262626"/>
                </a:solidFill>
                <a:latin typeface="Hiragino Sans W3" panose="020B0300000000000000" pitchFamily="34" charset="-128"/>
                <a:ea typeface="Hiragino Sans W3" panose="020B0300000000000000" pitchFamily="34" charset="-128"/>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ja-JP" altLang="en-US" sz="1400" dirty="0">
                  <a:solidFill>
                    <a:srgbClr val="262626"/>
                  </a:solidFill>
                  <a:latin typeface="Hiragino Sans W3" panose="020B0300000000000000" pitchFamily="34" charset="-128"/>
                  <a:ea typeface="Hiragino Sans W3" panose="020B0300000000000000" pitchFamily="34" charset="-128"/>
                </a:rPr>
                <a:t>ライブコマース</a:t>
              </a:r>
              <a:endParaRPr sz="1400" u="none" strike="noStrike" cap="none" dirty="0">
                <a:solidFill>
                  <a:srgbClr val="262626"/>
                </a:solidFill>
                <a:latin typeface="Hiragino Sans W3" panose="020B0300000000000000" pitchFamily="34" charset="-128"/>
                <a:ea typeface="Hiragino Sans W3" panose="020B0300000000000000" pitchFamily="34" charset="-128"/>
                <a:cs typeface="Arial"/>
                <a:sym typeface="Arial"/>
              </a:endParaRPr>
            </a:p>
          </p:txBody>
        </p:sp>
        <p:sp>
          <p:nvSpPr>
            <p:cNvPr id="17" name="テキスト ボックス 35">
              <a:extLst>
                <a:ext uri="{FF2B5EF4-FFF2-40B4-BE49-F238E27FC236}">
                  <a16:creationId xmlns:a16="http://schemas.microsoft.com/office/drawing/2014/main" id="{DDC58BF1-8521-11AC-A90C-C5725544DBF6}"/>
                </a:ext>
              </a:extLst>
            </p:cNvPr>
            <p:cNvSpPr txBox="1"/>
            <p:nvPr/>
          </p:nvSpPr>
          <p:spPr>
            <a:xfrm>
              <a:off x="7775264" y="1709225"/>
              <a:ext cx="1318728" cy="1663518"/>
            </a:xfrm>
            <a:prstGeom prst="rect">
              <a:avLst/>
            </a:prstGeom>
            <a:solidFill>
              <a:schemeClr val="bg1"/>
            </a:solidFill>
            <a:ln>
              <a:solidFill>
                <a:schemeClr val="bg1">
                  <a:lumMod val="85000"/>
                </a:schemeClr>
              </a:solidFill>
            </a:ln>
          </p:spPr>
          <p:txBody>
            <a:bodyPr wrap="square">
              <a:spAutoFit/>
            </a:bodyPr>
            <a:lstStyle/>
            <a:p>
              <a:pPr marL="0" marR="0" lvl="0" indent="0" algn="ctr" rtl="0">
                <a:lnSpc>
                  <a:spcPct val="150000"/>
                </a:lnSpc>
                <a:spcBef>
                  <a:spcPts val="0"/>
                </a:spcBef>
                <a:spcAft>
                  <a:spcPts val="0"/>
                </a:spcAft>
                <a:buClr>
                  <a:srgbClr val="000000"/>
                </a:buClr>
                <a:buSzPts val="1400"/>
                <a:buFont typeface="Arial"/>
                <a:buNone/>
              </a:pPr>
              <a:endParaRPr lang="en-US" altLang="ja-JP" sz="1400" dirty="0">
                <a:solidFill>
                  <a:srgbClr val="262626"/>
                </a:solidFill>
                <a:latin typeface="Hiragino Sans W3" panose="020B0300000000000000" pitchFamily="34" charset="-128"/>
                <a:ea typeface="Hiragino Sans W3" panose="020B0300000000000000" pitchFamily="34" charset="-128"/>
              </a:endParaRPr>
            </a:p>
            <a:p>
              <a:pPr marL="0" marR="0" lvl="0" indent="0" algn="ctr" rtl="0">
                <a:lnSpc>
                  <a:spcPct val="150000"/>
                </a:lnSpc>
                <a:spcBef>
                  <a:spcPts val="0"/>
                </a:spcBef>
                <a:spcAft>
                  <a:spcPts val="0"/>
                </a:spcAft>
                <a:buClr>
                  <a:srgbClr val="000000"/>
                </a:buClr>
                <a:buSzPts val="1400"/>
                <a:buFont typeface="Arial"/>
                <a:buNone/>
              </a:pPr>
              <a:endParaRPr lang="en-US" altLang="ja-JP" sz="1400" dirty="0">
                <a:solidFill>
                  <a:srgbClr val="262626"/>
                </a:solidFill>
                <a:latin typeface="Hiragino Sans W3" panose="020B0300000000000000" pitchFamily="34" charset="-128"/>
                <a:ea typeface="Hiragino Sans W3" panose="020B0300000000000000" pitchFamily="34" charset="-128"/>
              </a:endParaRPr>
            </a:p>
            <a:p>
              <a:pPr marL="0" marR="0" lvl="0" indent="0" algn="ctr" rtl="0">
                <a:lnSpc>
                  <a:spcPct val="150000"/>
                </a:lnSpc>
                <a:spcBef>
                  <a:spcPts val="0"/>
                </a:spcBef>
                <a:spcAft>
                  <a:spcPts val="0"/>
                </a:spcAft>
                <a:buClr>
                  <a:srgbClr val="000000"/>
                </a:buClr>
                <a:buSzPts val="1400"/>
                <a:buFont typeface="Arial"/>
                <a:buNone/>
              </a:pPr>
              <a:r>
                <a:rPr lang="ja-JP" altLang="en-US" sz="1400" dirty="0">
                  <a:solidFill>
                    <a:srgbClr val="262626"/>
                  </a:solidFill>
                  <a:latin typeface="Hiragino Sans W3" panose="020B0300000000000000" pitchFamily="34" charset="-128"/>
                  <a:ea typeface="Hiragino Sans W3" panose="020B0300000000000000" pitchFamily="34" charset="-128"/>
                </a:rPr>
                <a:t>若者に人気の雑貨店でのポップアップイベント</a:t>
              </a:r>
              <a:endParaRPr lang="en-US" altLang="ja-JP" sz="1400" dirty="0">
                <a:solidFill>
                  <a:srgbClr val="262626"/>
                </a:solidFill>
                <a:latin typeface="Hiragino Sans W3" panose="020B0300000000000000" pitchFamily="34" charset="-128"/>
                <a:ea typeface="Hiragino Sans W3" panose="020B0300000000000000" pitchFamily="34" charset="-128"/>
              </a:endParaRPr>
            </a:p>
            <a:p>
              <a:pPr marL="0" marR="0" lvl="0" indent="0" algn="ctr" rtl="0">
                <a:lnSpc>
                  <a:spcPct val="150000"/>
                </a:lnSpc>
                <a:spcBef>
                  <a:spcPts val="0"/>
                </a:spcBef>
                <a:spcAft>
                  <a:spcPts val="0"/>
                </a:spcAft>
                <a:buClr>
                  <a:srgbClr val="000000"/>
                </a:buClr>
                <a:buSzPts val="1400"/>
                <a:buFont typeface="Arial"/>
                <a:buNone/>
              </a:pPr>
              <a:endParaRPr lang="en-US" altLang="ja-JP" sz="1400" dirty="0">
                <a:solidFill>
                  <a:srgbClr val="262626"/>
                </a:solidFill>
                <a:latin typeface="Hiragino Sans W3" panose="020B0300000000000000" pitchFamily="34" charset="-128"/>
                <a:ea typeface="Hiragino Sans W3" panose="020B0300000000000000" pitchFamily="34" charset="-128"/>
              </a:endParaRPr>
            </a:p>
            <a:p>
              <a:pPr marL="0" marR="0" lvl="0" indent="0" algn="ctr" rtl="0">
                <a:lnSpc>
                  <a:spcPct val="150000"/>
                </a:lnSpc>
                <a:spcBef>
                  <a:spcPts val="0"/>
                </a:spcBef>
                <a:spcAft>
                  <a:spcPts val="0"/>
                </a:spcAft>
                <a:buClr>
                  <a:srgbClr val="000000"/>
                </a:buClr>
                <a:buSzPts val="1400"/>
                <a:buFont typeface="Arial"/>
                <a:buNone/>
              </a:pPr>
              <a:endParaRPr lang="en-US" altLang="ja-JP" sz="1400" dirty="0">
                <a:solidFill>
                  <a:srgbClr val="262626"/>
                </a:solidFill>
                <a:latin typeface="Hiragino Sans W3" panose="020B0300000000000000" pitchFamily="34" charset="-128"/>
                <a:ea typeface="Hiragino Sans W3" panose="020B0300000000000000" pitchFamily="34" charset="-128"/>
              </a:endParaRPr>
            </a:p>
          </p:txBody>
        </p:sp>
        <p:cxnSp>
          <p:nvCxnSpPr>
            <p:cNvPr id="18" name="直線矢印コネクタ 6">
              <a:extLst>
                <a:ext uri="{FF2B5EF4-FFF2-40B4-BE49-F238E27FC236}">
                  <a16:creationId xmlns:a16="http://schemas.microsoft.com/office/drawing/2014/main" id="{B254749B-4027-A629-DC0D-1E7B58694B4B}"/>
                </a:ext>
              </a:extLst>
            </p:cNvPr>
            <p:cNvCxnSpPr>
              <a:cxnSpLocks/>
              <a:stCxn id="17" idx="0"/>
            </p:cNvCxnSpPr>
            <p:nvPr/>
          </p:nvCxnSpPr>
          <p:spPr>
            <a:xfrm flipH="1" flipV="1">
              <a:off x="8434628" y="1420977"/>
              <a:ext cx="1" cy="288248"/>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38">
              <a:extLst>
                <a:ext uri="{FF2B5EF4-FFF2-40B4-BE49-F238E27FC236}">
                  <a16:creationId xmlns:a16="http://schemas.microsoft.com/office/drawing/2014/main" id="{8D514C70-DD1C-48E9-D5EB-6E680B255162}"/>
                </a:ext>
              </a:extLst>
            </p:cNvPr>
            <p:cNvCxnSpPr>
              <a:cxnSpLocks/>
              <a:stCxn id="17" idx="2"/>
            </p:cNvCxnSpPr>
            <p:nvPr/>
          </p:nvCxnSpPr>
          <p:spPr>
            <a:xfrm>
              <a:off x="8434629" y="3372743"/>
              <a:ext cx="0" cy="415458"/>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941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1800493" cy="369332"/>
          </a:xfrm>
          <a:prstGeom prst="rect">
            <a:avLst/>
          </a:prstGeom>
          <a:noFill/>
        </p:spPr>
        <p:txBody>
          <a:bodyPr wrap="none" rtlCol="0">
            <a:spAutoFit/>
          </a:bodyPr>
          <a:lstStyle/>
          <a:p>
            <a:r>
              <a:rPr lang="en-US" dirty="0">
                <a:latin typeface="Hiragino Sans W4" panose="020B0400000000000000" pitchFamily="34" charset="-128"/>
                <a:ea typeface="Hiragino Sans W4" panose="020B0400000000000000" pitchFamily="34" charset="-128"/>
              </a:rPr>
              <a:t>メッセージ戦略</a:t>
            </a:r>
            <a:endParaRPr lang="x-none" dirty="0">
              <a:latin typeface="Hiragino Sans W4" panose="020B0400000000000000" pitchFamily="34" charset="-128"/>
              <a:ea typeface="Hiragino Sans W4" panose="020B0400000000000000" pitchFamily="34" charset="-128"/>
            </a:endParaRPr>
          </a:p>
        </p:txBody>
      </p:sp>
      <p:sp>
        <p:nvSpPr>
          <p:cNvPr id="2" name="Rounded Rectangle 1">
            <a:extLst>
              <a:ext uri="{FF2B5EF4-FFF2-40B4-BE49-F238E27FC236}">
                <a16:creationId xmlns:a16="http://schemas.microsoft.com/office/drawing/2014/main" id="{D6611A75-7DDE-9F1E-5327-F12A39CE9477}"/>
              </a:ext>
            </a:extLst>
          </p:cNvPr>
          <p:cNvSpPr/>
          <p:nvPr/>
        </p:nvSpPr>
        <p:spPr>
          <a:xfrm>
            <a:off x="2392773" y="4649904"/>
            <a:ext cx="9200513" cy="155866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sz="2000">
              <a:latin typeface="Hiragino Kaku Gothic Pro W3" panose="020B0300000000000000" pitchFamily="34" charset="-128"/>
              <a:ea typeface="Hiragino Kaku Gothic Pro W3" panose="020B0300000000000000" pitchFamily="34" charset="-128"/>
            </a:endParaRPr>
          </a:p>
        </p:txBody>
      </p:sp>
      <p:sp>
        <p:nvSpPr>
          <p:cNvPr id="3" name="Rounded Rectangle 2">
            <a:extLst>
              <a:ext uri="{FF2B5EF4-FFF2-40B4-BE49-F238E27FC236}">
                <a16:creationId xmlns:a16="http://schemas.microsoft.com/office/drawing/2014/main" id="{6B148B4E-8A44-CC01-26E7-A10DFE36539F}"/>
              </a:ext>
            </a:extLst>
          </p:cNvPr>
          <p:cNvSpPr/>
          <p:nvPr/>
        </p:nvSpPr>
        <p:spPr>
          <a:xfrm>
            <a:off x="2392773" y="1477944"/>
            <a:ext cx="9200513" cy="269858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sz="2000">
              <a:latin typeface="Hiragino Kaku Gothic Pro W3" panose="020B0300000000000000" pitchFamily="34" charset="-128"/>
              <a:ea typeface="Hiragino Kaku Gothic Pro W3" panose="020B0300000000000000" pitchFamily="34" charset="-128"/>
            </a:endParaRPr>
          </a:p>
        </p:txBody>
      </p:sp>
      <p:sp>
        <p:nvSpPr>
          <p:cNvPr id="4" name="Google Shape;571;p6">
            <a:extLst>
              <a:ext uri="{FF2B5EF4-FFF2-40B4-BE49-F238E27FC236}">
                <a16:creationId xmlns:a16="http://schemas.microsoft.com/office/drawing/2014/main" id="{AD9A8D37-F34B-9C6C-00DC-27890C7DDE02}"/>
              </a:ext>
            </a:extLst>
          </p:cNvPr>
          <p:cNvSpPr/>
          <p:nvPr/>
        </p:nvSpPr>
        <p:spPr>
          <a:xfrm>
            <a:off x="2652713" y="2650677"/>
            <a:ext cx="4186637" cy="563844"/>
          </a:xfrm>
          <a:prstGeom prst="rect">
            <a:avLst/>
          </a:prstGeom>
          <a:solidFill>
            <a:schemeClr val="tx1">
              <a:lumMod val="85000"/>
              <a:lumOff val="15000"/>
            </a:schemeClr>
          </a:solidFill>
          <a:ln w="12700" cap="flat" cmpd="sng">
            <a:solidFill>
              <a:schemeClr val="tx1">
                <a:lumMod val="85000"/>
                <a:lumOff val="1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200" u="none" strike="noStrike" cap="none">
                <a:solidFill>
                  <a:schemeClr val="lt1"/>
                </a:solidFill>
                <a:latin typeface="Hiragino Sans W3" panose="020B0300000000000000" pitchFamily="34" charset="-128"/>
                <a:ea typeface="Hiragino Sans W3" panose="020B0300000000000000" pitchFamily="34" charset="-128"/>
                <a:cs typeface="Arial"/>
                <a:sym typeface="Arial"/>
              </a:rPr>
              <a:t>髪も、肌も本来の健やかさをとりもどす</a:t>
            </a:r>
            <a:endParaRPr sz="1200" u="none" strike="noStrike" cap="none">
              <a:solidFill>
                <a:schemeClr val="lt1"/>
              </a:solidFill>
              <a:latin typeface="Hiragino Sans W3" panose="020B0300000000000000" pitchFamily="34" charset="-128"/>
              <a:ea typeface="Hiragino Sans W3" panose="020B0300000000000000" pitchFamily="34" charset="-128"/>
              <a:cs typeface="Arial"/>
              <a:sym typeface="Arial"/>
            </a:endParaRPr>
          </a:p>
        </p:txBody>
      </p:sp>
      <p:sp>
        <p:nvSpPr>
          <p:cNvPr id="5" name="Google Shape;572;p6">
            <a:extLst>
              <a:ext uri="{FF2B5EF4-FFF2-40B4-BE49-F238E27FC236}">
                <a16:creationId xmlns:a16="http://schemas.microsoft.com/office/drawing/2014/main" id="{D7A3B534-F49C-2154-F68B-C47E1BEE3B4A}"/>
              </a:ext>
            </a:extLst>
          </p:cNvPr>
          <p:cNvSpPr/>
          <p:nvPr/>
        </p:nvSpPr>
        <p:spPr>
          <a:xfrm>
            <a:off x="2652713" y="3464210"/>
            <a:ext cx="4186637" cy="563844"/>
          </a:xfrm>
          <a:prstGeom prst="rect">
            <a:avLst/>
          </a:prstGeom>
          <a:solidFill>
            <a:schemeClr val="tx1">
              <a:lumMod val="65000"/>
              <a:lumOff val="3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200" u="none" strike="noStrike" cap="none">
                <a:solidFill>
                  <a:schemeClr val="lt1"/>
                </a:solidFill>
                <a:latin typeface="Hiragino Sans W3" panose="020B0300000000000000" pitchFamily="34" charset="-128"/>
                <a:ea typeface="Hiragino Sans W3" panose="020B0300000000000000" pitchFamily="34" charset="-128"/>
                <a:cs typeface="Arial"/>
                <a:sym typeface="Arial"/>
              </a:rPr>
              <a:t>確かな変化実感で毎日の洗髪が楽しい</a:t>
            </a:r>
            <a:endParaRPr sz="1200" u="none" strike="noStrike" cap="none">
              <a:solidFill>
                <a:schemeClr val="lt1"/>
              </a:solidFill>
              <a:latin typeface="Hiragino Sans W3" panose="020B0300000000000000" pitchFamily="34" charset="-128"/>
              <a:ea typeface="Hiragino Sans W3" panose="020B0300000000000000" pitchFamily="34" charset="-128"/>
              <a:cs typeface="Arial"/>
              <a:sym typeface="Arial"/>
            </a:endParaRPr>
          </a:p>
        </p:txBody>
      </p:sp>
      <p:sp>
        <p:nvSpPr>
          <p:cNvPr id="7" name="Google Shape;573;p6">
            <a:extLst>
              <a:ext uri="{FF2B5EF4-FFF2-40B4-BE49-F238E27FC236}">
                <a16:creationId xmlns:a16="http://schemas.microsoft.com/office/drawing/2014/main" id="{2DA12B0F-CB1F-0CD7-0CC6-120E0AFB92C6}"/>
              </a:ext>
            </a:extLst>
          </p:cNvPr>
          <p:cNvSpPr/>
          <p:nvPr/>
        </p:nvSpPr>
        <p:spPr>
          <a:xfrm>
            <a:off x="2652713" y="1882284"/>
            <a:ext cx="4186637" cy="563844"/>
          </a:xfrm>
          <a:prstGeom prst="rect">
            <a:avLst/>
          </a:prstGeom>
          <a:solidFill>
            <a:schemeClr val="tx1">
              <a:lumMod val="85000"/>
              <a:lumOff val="15000"/>
            </a:schemeClr>
          </a:solidFill>
          <a:ln w="12700" cap="flat" cmpd="sng">
            <a:solidFill>
              <a:schemeClr val="tx1">
                <a:lumMod val="85000"/>
                <a:lumOff val="1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200" u="none" strike="noStrike" cap="none">
                <a:solidFill>
                  <a:schemeClr val="lt1"/>
                </a:solidFill>
                <a:latin typeface="Hiragino Sans W3" panose="020B0300000000000000" pitchFamily="34" charset="-128"/>
                <a:ea typeface="Hiragino Sans W3" panose="020B0300000000000000" pitchFamily="34" charset="-128"/>
                <a:cs typeface="Arial"/>
                <a:sym typeface="Arial"/>
              </a:rPr>
              <a:t>稀少な海藻成分Xが入った高級シャンプーです。</a:t>
            </a:r>
            <a:endParaRPr sz="1200" u="none" strike="noStrike" cap="none">
              <a:solidFill>
                <a:schemeClr val="lt1"/>
              </a:solidFill>
              <a:latin typeface="Hiragino Sans W3" panose="020B0300000000000000" pitchFamily="34" charset="-128"/>
              <a:ea typeface="Hiragino Sans W3" panose="020B0300000000000000" pitchFamily="34" charset="-128"/>
              <a:cs typeface="Arial"/>
              <a:sym typeface="Arial"/>
            </a:endParaRPr>
          </a:p>
        </p:txBody>
      </p:sp>
      <p:sp>
        <p:nvSpPr>
          <p:cNvPr id="9" name="Google Shape;574;p6">
            <a:extLst>
              <a:ext uri="{FF2B5EF4-FFF2-40B4-BE49-F238E27FC236}">
                <a16:creationId xmlns:a16="http://schemas.microsoft.com/office/drawing/2014/main" id="{053A5D14-4E01-325D-5B73-EDD4AB0624B8}"/>
              </a:ext>
            </a:extLst>
          </p:cNvPr>
          <p:cNvSpPr/>
          <p:nvPr/>
        </p:nvSpPr>
        <p:spPr>
          <a:xfrm>
            <a:off x="2652713" y="4802984"/>
            <a:ext cx="4186637" cy="56384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200" u="none" strike="noStrike" cap="none">
                <a:solidFill>
                  <a:srgbClr val="3F3F3F"/>
                </a:solidFill>
                <a:latin typeface="Hiragino Sans W3" panose="020B0300000000000000" pitchFamily="34" charset="-128"/>
                <a:ea typeface="Hiragino Sans W3" panose="020B0300000000000000" pitchFamily="34" charset="-128"/>
                <a:cs typeface="Arial"/>
                <a:sym typeface="Arial"/>
              </a:rPr>
              <a:t>顔のお肌にも気づかう美容に良い人のヘアケア品</a:t>
            </a:r>
            <a:endParaRPr sz="1200" u="none" strike="noStrike" cap="none">
              <a:solidFill>
                <a:srgbClr val="3F3F3F"/>
              </a:solidFill>
              <a:latin typeface="Hiragino Sans W3" panose="020B0300000000000000" pitchFamily="34" charset="-128"/>
              <a:ea typeface="Hiragino Sans W3" panose="020B0300000000000000" pitchFamily="34" charset="-128"/>
              <a:cs typeface="Arial"/>
              <a:sym typeface="Arial"/>
            </a:endParaRPr>
          </a:p>
        </p:txBody>
      </p:sp>
      <p:sp>
        <p:nvSpPr>
          <p:cNvPr id="10" name="Google Shape;575;p6">
            <a:extLst>
              <a:ext uri="{FF2B5EF4-FFF2-40B4-BE49-F238E27FC236}">
                <a16:creationId xmlns:a16="http://schemas.microsoft.com/office/drawing/2014/main" id="{F507A5FC-956C-9242-431D-EED0D2CBA714}"/>
              </a:ext>
            </a:extLst>
          </p:cNvPr>
          <p:cNvSpPr/>
          <p:nvPr/>
        </p:nvSpPr>
        <p:spPr>
          <a:xfrm>
            <a:off x="2652713" y="5464070"/>
            <a:ext cx="4186637" cy="56384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200" u="none" strike="noStrike" cap="none">
                <a:solidFill>
                  <a:srgbClr val="3F3F3F"/>
                </a:solidFill>
                <a:latin typeface="Hiragino Sans W3" panose="020B0300000000000000" pitchFamily="34" charset="-128"/>
                <a:ea typeface="Hiragino Sans W3" panose="020B0300000000000000" pitchFamily="34" charset="-128"/>
                <a:cs typeface="Arial"/>
                <a:sym typeface="Arial"/>
              </a:rPr>
              <a:t>洗い上がりの髪をさわるのが楽しい</a:t>
            </a:r>
            <a:endParaRPr sz="1200" u="none" strike="noStrike" cap="none">
              <a:solidFill>
                <a:srgbClr val="3F3F3F"/>
              </a:solidFill>
              <a:latin typeface="Hiragino Sans W3" panose="020B0300000000000000" pitchFamily="34" charset="-128"/>
              <a:ea typeface="Hiragino Sans W3" panose="020B0300000000000000" pitchFamily="34" charset="-128"/>
              <a:cs typeface="Arial"/>
              <a:sym typeface="Arial"/>
            </a:endParaRPr>
          </a:p>
        </p:txBody>
      </p:sp>
      <p:cxnSp>
        <p:nvCxnSpPr>
          <p:cNvPr id="11" name="Google Shape;576;p6">
            <a:extLst>
              <a:ext uri="{FF2B5EF4-FFF2-40B4-BE49-F238E27FC236}">
                <a16:creationId xmlns:a16="http://schemas.microsoft.com/office/drawing/2014/main" id="{C2856987-FEFF-8B72-2788-9E66B9FDB4A9}"/>
              </a:ext>
            </a:extLst>
          </p:cNvPr>
          <p:cNvCxnSpPr>
            <a:stCxn id="7" idx="2"/>
            <a:endCxn id="4" idx="0"/>
          </p:cNvCxnSpPr>
          <p:nvPr/>
        </p:nvCxnSpPr>
        <p:spPr>
          <a:xfrm>
            <a:off x="4746032" y="2446128"/>
            <a:ext cx="0" cy="204549"/>
          </a:xfrm>
          <a:prstGeom prst="straightConnector1">
            <a:avLst/>
          </a:prstGeom>
          <a:noFill/>
          <a:ln w="9525" cap="flat" cmpd="sng">
            <a:solidFill>
              <a:srgbClr val="5B5B5B"/>
            </a:solidFill>
            <a:prstDash val="solid"/>
            <a:miter lim="800000"/>
            <a:headEnd type="none" w="sm" len="sm"/>
            <a:tailEnd type="triangle" w="med" len="med"/>
          </a:ln>
        </p:spPr>
      </p:cxnSp>
      <p:sp>
        <p:nvSpPr>
          <p:cNvPr id="12" name="Google Shape;577;p6">
            <a:extLst>
              <a:ext uri="{FF2B5EF4-FFF2-40B4-BE49-F238E27FC236}">
                <a16:creationId xmlns:a16="http://schemas.microsoft.com/office/drawing/2014/main" id="{5D6A191F-0E68-B936-9D2B-809FBBA3DF69}"/>
              </a:ext>
            </a:extLst>
          </p:cNvPr>
          <p:cNvSpPr/>
          <p:nvPr/>
        </p:nvSpPr>
        <p:spPr>
          <a:xfrm>
            <a:off x="7275621" y="1882284"/>
            <a:ext cx="4186637" cy="563844"/>
          </a:xfrm>
          <a:prstGeom prst="rect">
            <a:avLst/>
          </a:prstGeom>
          <a:solidFill>
            <a:schemeClr val="tx1">
              <a:lumMod val="85000"/>
              <a:lumOff val="15000"/>
            </a:schemeClr>
          </a:solidFill>
          <a:ln w="12700" cap="flat" cmpd="sng">
            <a:solidFill>
              <a:schemeClr val="tx1">
                <a:lumMod val="85000"/>
                <a:lumOff val="1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200" u="none" strike="noStrike" cap="none">
                <a:solidFill>
                  <a:schemeClr val="lt1"/>
                </a:solidFill>
                <a:latin typeface="Hiragino Sans W3" panose="020B0300000000000000" pitchFamily="34" charset="-128"/>
                <a:ea typeface="Hiragino Sans W3" panose="020B0300000000000000" pitchFamily="34" charset="-128"/>
                <a:cs typeface="Arial"/>
                <a:sym typeface="Arial"/>
              </a:rPr>
              <a:t>「マジカルハット」のニックネームで知られる。</a:t>
            </a:r>
            <a:endParaRPr sz="16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cxnSp>
        <p:nvCxnSpPr>
          <p:cNvPr id="14" name="Google Shape;578;p6">
            <a:extLst>
              <a:ext uri="{FF2B5EF4-FFF2-40B4-BE49-F238E27FC236}">
                <a16:creationId xmlns:a16="http://schemas.microsoft.com/office/drawing/2014/main" id="{162A73BC-CC98-E81E-B874-33DE28FF1D22}"/>
              </a:ext>
            </a:extLst>
          </p:cNvPr>
          <p:cNvCxnSpPr>
            <a:stCxn id="12" idx="1"/>
            <a:endCxn id="7" idx="3"/>
          </p:cNvCxnSpPr>
          <p:nvPr/>
        </p:nvCxnSpPr>
        <p:spPr>
          <a:xfrm flipH="1">
            <a:off x="6839350" y="2164206"/>
            <a:ext cx="436271" cy="0"/>
          </a:xfrm>
          <a:prstGeom prst="straightConnector1">
            <a:avLst/>
          </a:prstGeom>
          <a:noFill/>
          <a:ln w="9525" cap="flat" cmpd="sng">
            <a:solidFill>
              <a:srgbClr val="5B5B5B"/>
            </a:solidFill>
            <a:prstDash val="solid"/>
            <a:miter lim="800000"/>
            <a:headEnd type="none" w="sm" len="sm"/>
            <a:tailEnd type="triangle" w="med" len="med"/>
          </a:ln>
        </p:spPr>
      </p:cxnSp>
      <p:sp>
        <p:nvSpPr>
          <p:cNvPr id="16" name="Google Shape;579;p6">
            <a:extLst>
              <a:ext uri="{FF2B5EF4-FFF2-40B4-BE49-F238E27FC236}">
                <a16:creationId xmlns:a16="http://schemas.microsoft.com/office/drawing/2014/main" id="{06F8DA01-04A2-22C2-465C-A67FBDA3C959}"/>
              </a:ext>
            </a:extLst>
          </p:cNvPr>
          <p:cNvSpPr/>
          <p:nvPr/>
        </p:nvSpPr>
        <p:spPr>
          <a:xfrm>
            <a:off x="7275621" y="4802984"/>
            <a:ext cx="4186637" cy="56384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200" u="none" strike="noStrike" cap="none">
                <a:solidFill>
                  <a:srgbClr val="3F3F3F"/>
                </a:solidFill>
                <a:latin typeface="Hiragino Sans W3" panose="020B0300000000000000" pitchFamily="34" charset="-128"/>
                <a:ea typeface="Hiragino Sans W3" panose="020B0300000000000000" pitchFamily="34" charset="-128"/>
                <a:cs typeface="Arial"/>
                <a:sym typeface="Arial"/>
              </a:rPr>
              <a:t>パッケージがユニークでかわいい</a:t>
            </a:r>
            <a:endParaRPr sz="1200" u="none" strike="noStrike" cap="none">
              <a:solidFill>
                <a:srgbClr val="3F3F3F"/>
              </a:solidFill>
              <a:latin typeface="Hiragino Sans W3" panose="020B0300000000000000" pitchFamily="34" charset="-128"/>
              <a:ea typeface="Hiragino Sans W3" panose="020B0300000000000000" pitchFamily="34" charset="-128"/>
              <a:cs typeface="Arial"/>
              <a:sym typeface="Arial"/>
            </a:endParaRPr>
          </a:p>
        </p:txBody>
      </p:sp>
      <p:cxnSp>
        <p:nvCxnSpPr>
          <p:cNvPr id="17" name="Google Shape;581;p6">
            <a:extLst>
              <a:ext uri="{FF2B5EF4-FFF2-40B4-BE49-F238E27FC236}">
                <a16:creationId xmlns:a16="http://schemas.microsoft.com/office/drawing/2014/main" id="{877D13CC-06B4-37E2-820E-D93596CC93F1}"/>
              </a:ext>
            </a:extLst>
          </p:cNvPr>
          <p:cNvCxnSpPr/>
          <p:nvPr/>
        </p:nvCxnSpPr>
        <p:spPr>
          <a:xfrm rot="10800000">
            <a:off x="10167861" y="1253951"/>
            <a:ext cx="436268" cy="0"/>
          </a:xfrm>
          <a:prstGeom prst="straightConnector1">
            <a:avLst/>
          </a:prstGeom>
          <a:noFill/>
          <a:ln w="9525" cap="flat" cmpd="sng">
            <a:solidFill>
              <a:srgbClr val="5B5B5B"/>
            </a:solidFill>
            <a:prstDash val="solid"/>
            <a:miter lim="800000"/>
            <a:headEnd type="none" w="sm" len="sm"/>
            <a:tailEnd type="triangle" w="med" len="med"/>
          </a:ln>
        </p:spPr>
      </p:cxnSp>
      <p:sp>
        <p:nvSpPr>
          <p:cNvPr id="18" name="Google Shape;582;p6">
            <a:extLst>
              <a:ext uri="{FF2B5EF4-FFF2-40B4-BE49-F238E27FC236}">
                <a16:creationId xmlns:a16="http://schemas.microsoft.com/office/drawing/2014/main" id="{D3581ACA-30ED-3FC6-499E-32D4834F57B2}"/>
              </a:ext>
            </a:extLst>
          </p:cNvPr>
          <p:cNvSpPr txBox="1"/>
          <p:nvPr/>
        </p:nvSpPr>
        <p:spPr>
          <a:xfrm>
            <a:off x="10644738" y="1085657"/>
            <a:ext cx="116155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400" u="none" strike="noStrike" cap="none">
                <a:solidFill>
                  <a:schemeClr val="dk1"/>
                </a:solidFill>
                <a:latin typeface="Hiragino Sans W4" panose="020B0400000000000000" pitchFamily="34" charset="-128"/>
                <a:ea typeface="Hiragino Sans W4" panose="020B0400000000000000" pitchFamily="34" charset="-128"/>
                <a:cs typeface="Arial"/>
                <a:sym typeface="Arial"/>
              </a:rPr>
              <a:t>認知の順番</a:t>
            </a:r>
            <a:endParaRPr sz="1600" u="none" strike="noStrike" cap="none" dirty="0">
              <a:solidFill>
                <a:srgbClr val="000000"/>
              </a:solidFill>
              <a:latin typeface="Hiragino Sans W4" panose="020B0400000000000000" pitchFamily="34" charset="-128"/>
              <a:ea typeface="Hiragino Sans W4" panose="020B0400000000000000" pitchFamily="34" charset="-128"/>
              <a:cs typeface="Arial"/>
              <a:sym typeface="Arial"/>
            </a:endParaRPr>
          </a:p>
        </p:txBody>
      </p:sp>
      <p:cxnSp>
        <p:nvCxnSpPr>
          <p:cNvPr id="19" name="Google Shape;583;p6">
            <a:extLst>
              <a:ext uri="{FF2B5EF4-FFF2-40B4-BE49-F238E27FC236}">
                <a16:creationId xmlns:a16="http://schemas.microsoft.com/office/drawing/2014/main" id="{80DAF182-274E-4650-1065-095D34CCDD04}"/>
              </a:ext>
            </a:extLst>
          </p:cNvPr>
          <p:cNvCxnSpPr/>
          <p:nvPr/>
        </p:nvCxnSpPr>
        <p:spPr>
          <a:xfrm>
            <a:off x="4746032" y="3214521"/>
            <a:ext cx="0" cy="204549"/>
          </a:xfrm>
          <a:prstGeom prst="straightConnector1">
            <a:avLst/>
          </a:prstGeom>
          <a:noFill/>
          <a:ln w="9525" cap="flat" cmpd="sng">
            <a:solidFill>
              <a:srgbClr val="5B5B5B"/>
            </a:solidFill>
            <a:prstDash val="solid"/>
            <a:miter lim="800000"/>
            <a:headEnd type="none" w="sm" len="sm"/>
            <a:tailEnd type="triangle" w="med" len="med"/>
          </a:ln>
        </p:spPr>
      </p:cxnSp>
      <p:cxnSp>
        <p:nvCxnSpPr>
          <p:cNvPr id="20" name="Straight Connector 19">
            <a:extLst>
              <a:ext uri="{FF2B5EF4-FFF2-40B4-BE49-F238E27FC236}">
                <a16:creationId xmlns:a16="http://schemas.microsoft.com/office/drawing/2014/main" id="{3460150A-4DBB-7F1C-4701-8BD7299D12F8}"/>
              </a:ext>
            </a:extLst>
          </p:cNvPr>
          <p:cNvCxnSpPr>
            <a:cxnSpLocks/>
          </p:cNvCxnSpPr>
          <p:nvPr/>
        </p:nvCxnSpPr>
        <p:spPr>
          <a:xfrm>
            <a:off x="2219284" y="1951576"/>
            <a:ext cx="0" cy="1332237"/>
          </a:xfrm>
          <a:prstGeom prst="line">
            <a:avLst/>
          </a:prstGeom>
          <a:ln>
            <a:solidFill>
              <a:srgbClr val="00749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Google Shape;564;p6">
            <a:extLst>
              <a:ext uri="{FF2B5EF4-FFF2-40B4-BE49-F238E27FC236}">
                <a16:creationId xmlns:a16="http://schemas.microsoft.com/office/drawing/2014/main" id="{D4999420-AA4C-9106-A769-473FCE929522}"/>
              </a:ext>
            </a:extLst>
          </p:cNvPr>
          <p:cNvSpPr txBox="1"/>
          <p:nvPr/>
        </p:nvSpPr>
        <p:spPr>
          <a:xfrm>
            <a:off x="9908326" y="3370285"/>
            <a:ext cx="1563577"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ja-JP" sz="1400" u="none" strike="noStrike" cap="none">
                <a:solidFill>
                  <a:srgbClr val="3F3F3F"/>
                </a:solidFill>
                <a:latin typeface="Hiragino Sans W5" panose="020B0400000000000000" pitchFamily="34" charset="-128"/>
                <a:ea typeface="Hiragino Sans W5" panose="020B0400000000000000" pitchFamily="34" charset="-128"/>
                <a:cs typeface="Arial"/>
                <a:sym typeface="Arial"/>
              </a:rPr>
              <a:t>メッセージ全体</a:t>
            </a:r>
            <a:endParaRPr sz="1600" u="none" strike="noStrike" cap="none" dirty="0">
              <a:solidFill>
                <a:srgbClr val="000000"/>
              </a:solidFill>
              <a:latin typeface="Hiragino Sans W5" panose="020B0400000000000000" pitchFamily="34" charset="-128"/>
              <a:ea typeface="Hiragino Sans W5" panose="020B0400000000000000" pitchFamily="34" charset="-128"/>
              <a:cs typeface="Arial"/>
              <a:sym typeface="Arial"/>
            </a:endParaRPr>
          </a:p>
        </p:txBody>
      </p:sp>
      <p:sp>
        <p:nvSpPr>
          <p:cNvPr id="22" name="Google Shape;568;p6">
            <a:extLst>
              <a:ext uri="{FF2B5EF4-FFF2-40B4-BE49-F238E27FC236}">
                <a16:creationId xmlns:a16="http://schemas.microsoft.com/office/drawing/2014/main" id="{72B0A525-B66A-7724-7E2D-34D6AE4CC716}"/>
              </a:ext>
            </a:extLst>
          </p:cNvPr>
          <p:cNvSpPr txBox="1"/>
          <p:nvPr/>
        </p:nvSpPr>
        <p:spPr>
          <a:xfrm>
            <a:off x="9577048" y="3648529"/>
            <a:ext cx="1881441"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ja-JP" sz="900" u="none" strike="noStrike" cap="none">
                <a:solidFill>
                  <a:srgbClr val="3F3F3F"/>
                </a:solidFill>
                <a:latin typeface="Hiragino Sans W2" panose="020B0300000000000000" pitchFamily="34" charset="-128"/>
                <a:ea typeface="Hiragino Sans W2" panose="020B0300000000000000" pitchFamily="34" charset="-128"/>
                <a:cs typeface="Arial"/>
                <a:sym typeface="Arial"/>
              </a:rPr>
              <a:t>オフィシャルでの露出も含めたすべてのメッセージ群</a:t>
            </a:r>
            <a:endParaRPr sz="1600" u="none" strike="noStrike" cap="none" dirty="0">
              <a:solidFill>
                <a:srgbClr val="000000"/>
              </a:solidFill>
              <a:latin typeface="Hiragino Sans W2" panose="020B0300000000000000" pitchFamily="34" charset="-128"/>
              <a:ea typeface="Hiragino Sans W2" panose="020B0300000000000000" pitchFamily="34" charset="-128"/>
              <a:cs typeface="Arial"/>
              <a:sym typeface="Arial"/>
            </a:endParaRPr>
          </a:p>
        </p:txBody>
      </p:sp>
      <p:cxnSp>
        <p:nvCxnSpPr>
          <p:cNvPr id="23" name="Straight Connector 22">
            <a:extLst>
              <a:ext uri="{FF2B5EF4-FFF2-40B4-BE49-F238E27FC236}">
                <a16:creationId xmlns:a16="http://schemas.microsoft.com/office/drawing/2014/main" id="{42FE5CE0-752A-0C55-8E5A-E96041A3DB62}"/>
              </a:ext>
            </a:extLst>
          </p:cNvPr>
          <p:cNvCxnSpPr>
            <a:cxnSpLocks/>
          </p:cNvCxnSpPr>
          <p:nvPr/>
        </p:nvCxnSpPr>
        <p:spPr>
          <a:xfrm>
            <a:off x="1914636" y="2612970"/>
            <a:ext cx="304648" cy="0"/>
          </a:xfrm>
          <a:prstGeom prst="line">
            <a:avLst/>
          </a:prstGeom>
          <a:ln>
            <a:solidFill>
              <a:srgbClr val="007496"/>
            </a:solidFill>
          </a:ln>
        </p:spPr>
        <p:style>
          <a:lnRef idx="1">
            <a:schemeClr val="accent1"/>
          </a:lnRef>
          <a:fillRef idx="0">
            <a:schemeClr val="accent1"/>
          </a:fillRef>
          <a:effectRef idx="0">
            <a:schemeClr val="accent1"/>
          </a:effectRef>
          <a:fontRef idx="minor">
            <a:schemeClr val="tx1"/>
          </a:fontRef>
        </p:style>
      </p:cxnSp>
      <p:sp>
        <p:nvSpPr>
          <p:cNvPr id="24" name="Google Shape;564;p6">
            <a:extLst>
              <a:ext uri="{FF2B5EF4-FFF2-40B4-BE49-F238E27FC236}">
                <a16:creationId xmlns:a16="http://schemas.microsoft.com/office/drawing/2014/main" id="{FEACCEA4-D04B-3654-CEC6-D75C6860F7AD}"/>
              </a:ext>
            </a:extLst>
          </p:cNvPr>
          <p:cNvSpPr txBox="1"/>
          <p:nvPr/>
        </p:nvSpPr>
        <p:spPr>
          <a:xfrm>
            <a:off x="159542" y="2351338"/>
            <a:ext cx="1751466"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altLang="en-US" sz="1400" u="none" strike="noStrike" cap="none">
                <a:solidFill>
                  <a:srgbClr val="3F3F3F"/>
                </a:solidFill>
                <a:latin typeface="Hiragino Sans W5" panose="020B0400000000000000" pitchFamily="34" charset="-128"/>
                <a:ea typeface="Hiragino Sans W5" panose="020B0400000000000000" pitchFamily="34" charset="-128"/>
                <a:cs typeface="Arial"/>
                <a:sym typeface="Arial"/>
              </a:rPr>
              <a:t>戦略的メッセージ</a:t>
            </a:r>
            <a:endParaRPr sz="1600" u="none" strike="noStrike" cap="none" dirty="0">
              <a:solidFill>
                <a:srgbClr val="000000"/>
              </a:solidFill>
              <a:latin typeface="Hiragino Sans W5" panose="020B0400000000000000" pitchFamily="34" charset="-128"/>
              <a:ea typeface="Hiragino Sans W5" panose="020B0400000000000000" pitchFamily="34" charset="-128"/>
              <a:cs typeface="Arial"/>
              <a:sym typeface="Arial"/>
            </a:endParaRPr>
          </a:p>
        </p:txBody>
      </p:sp>
      <p:sp>
        <p:nvSpPr>
          <p:cNvPr id="25" name="Google Shape;568;p6">
            <a:extLst>
              <a:ext uri="{FF2B5EF4-FFF2-40B4-BE49-F238E27FC236}">
                <a16:creationId xmlns:a16="http://schemas.microsoft.com/office/drawing/2014/main" id="{A1080075-1D19-C763-3C7C-13FE760F60B5}"/>
              </a:ext>
            </a:extLst>
          </p:cNvPr>
          <p:cNvSpPr txBox="1"/>
          <p:nvPr/>
        </p:nvSpPr>
        <p:spPr>
          <a:xfrm>
            <a:off x="206750" y="2629582"/>
            <a:ext cx="1877744" cy="369291"/>
          </a:xfrm>
          <a:prstGeom prst="rect">
            <a:avLst/>
          </a:prstGeom>
          <a:noFill/>
          <a:ln>
            <a:noFill/>
          </a:ln>
        </p:spPr>
        <p:txBody>
          <a:bodyPr spcFirstLastPara="1" wrap="square" lIns="91425" tIns="45700" rIns="91425" bIns="45700" anchor="t" anchorCtr="0">
            <a:spAutoFit/>
          </a:bodyPr>
          <a:lstStyle/>
          <a:p>
            <a:pPr lvl="0">
              <a:buSzPts val="800"/>
            </a:pPr>
            <a:r>
              <a:rPr lang="ja-JP" altLang="en-US" sz="900">
                <a:solidFill>
                  <a:srgbClr val="3F3F3F"/>
                </a:solidFill>
                <a:latin typeface="Hiragino Sans W2" panose="020B0300000000000000" pitchFamily="34" charset="-128"/>
                <a:ea typeface="Hiragino Sans W2" panose="020B0300000000000000" pitchFamily="34" charset="-128"/>
              </a:rPr>
              <a:t>プロモーションの中で特に積極的に露出させるメッセージ群</a:t>
            </a:r>
          </a:p>
        </p:txBody>
      </p:sp>
      <p:sp>
        <p:nvSpPr>
          <p:cNvPr id="26" name="Google Shape;564;p6">
            <a:extLst>
              <a:ext uri="{FF2B5EF4-FFF2-40B4-BE49-F238E27FC236}">
                <a16:creationId xmlns:a16="http://schemas.microsoft.com/office/drawing/2014/main" id="{C76279ED-74D6-227E-65C3-F91212C70EB1}"/>
              </a:ext>
            </a:extLst>
          </p:cNvPr>
          <p:cNvSpPr txBox="1"/>
          <p:nvPr/>
        </p:nvSpPr>
        <p:spPr>
          <a:xfrm>
            <a:off x="9856565" y="5426976"/>
            <a:ext cx="1563577"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ja-JP" altLang="en-US" sz="1400" u="none" strike="noStrike" cap="none">
                <a:solidFill>
                  <a:srgbClr val="3F3F3F"/>
                </a:solidFill>
                <a:latin typeface="Hiragino Sans W5" panose="020B0400000000000000" pitchFamily="34" charset="-128"/>
                <a:ea typeface="Hiragino Sans W5" panose="020B0400000000000000" pitchFamily="34" charset="-128"/>
                <a:cs typeface="Arial"/>
                <a:sym typeface="Arial"/>
              </a:rPr>
              <a:t>自然発生</a:t>
            </a:r>
            <a:endParaRPr sz="1600" u="none" strike="noStrike" cap="none">
              <a:solidFill>
                <a:srgbClr val="000000"/>
              </a:solidFill>
              <a:latin typeface="Hiragino Sans W5" panose="020B0400000000000000" pitchFamily="34" charset="-128"/>
              <a:ea typeface="Hiragino Sans W5" panose="020B0400000000000000" pitchFamily="34" charset="-128"/>
              <a:cs typeface="Arial"/>
              <a:sym typeface="Arial"/>
            </a:endParaRPr>
          </a:p>
        </p:txBody>
      </p:sp>
      <p:sp>
        <p:nvSpPr>
          <p:cNvPr id="27" name="Google Shape;568;p6">
            <a:extLst>
              <a:ext uri="{FF2B5EF4-FFF2-40B4-BE49-F238E27FC236}">
                <a16:creationId xmlns:a16="http://schemas.microsoft.com/office/drawing/2014/main" id="{85689EED-A9F2-77DE-B0DB-F1272A15772D}"/>
              </a:ext>
            </a:extLst>
          </p:cNvPr>
          <p:cNvSpPr txBox="1"/>
          <p:nvPr/>
        </p:nvSpPr>
        <p:spPr>
          <a:xfrm>
            <a:off x="9882749" y="5705220"/>
            <a:ext cx="1523980"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ja-JP" altLang="en-US" sz="900" u="none" strike="noStrike" cap="none">
                <a:solidFill>
                  <a:srgbClr val="3F3F3F"/>
                </a:solidFill>
                <a:latin typeface="Hiragino Sans W2" panose="020B0300000000000000" pitchFamily="34" charset="-128"/>
                <a:ea typeface="Hiragino Sans W2" panose="020B0300000000000000" pitchFamily="34" charset="-128"/>
                <a:cs typeface="Arial"/>
                <a:sym typeface="Arial"/>
              </a:rPr>
              <a:t>結果として消費者の間に発生する口コミ</a:t>
            </a:r>
            <a:endParaRPr sz="1600" u="none" strike="noStrike" cap="none" dirty="0">
              <a:solidFill>
                <a:srgbClr val="000000"/>
              </a:solidFill>
              <a:latin typeface="Hiragino Sans W2" panose="020B0300000000000000" pitchFamily="34" charset="-128"/>
              <a:ea typeface="Hiragino Sans W2" panose="020B0300000000000000" pitchFamily="34" charset="-128"/>
              <a:cs typeface="Arial"/>
              <a:sym typeface="Arial"/>
            </a:endParaRPr>
          </a:p>
        </p:txBody>
      </p:sp>
      <p:sp>
        <p:nvSpPr>
          <p:cNvPr id="28" name="Down Arrow 27">
            <a:extLst>
              <a:ext uri="{FF2B5EF4-FFF2-40B4-BE49-F238E27FC236}">
                <a16:creationId xmlns:a16="http://schemas.microsoft.com/office/drawing/2014/main" id="{C704AC8F-0D08-107B-AF72-CB089F24910A}"/>
              </a:ext>
            </a:extLst>
          </p:cNvPr>
          <p:cNvSpPr/>
          <p:nvPr/>
        </p:nvSpPr>
        <p:spPr>
          <a:xfrm>
            <a:off x="6839738" y="4244761"/>
            <a:ext cx="545636" cy="356522"/>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sz="200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7916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1338828" cy="369332"/>
          </a:xfrm>
          <a:prstGeom prst="rect">
            <a:avLst/>
          </a:prstGeom>
          <a:noFill/>
        </p:spPr>
        <p:txBody>
          <a:bodyPr wrap="none" rtlCol="0">
            <a:spAutoFit/>
          </a:bodyPr>
          <a:lstStyle/>
          <a:p>
            <a:r>
              <a:rPr lang="en-US" dirty="0">
                <a:latin typeface="Hiragino Sans W4" panose="020B0400000000000000" pitchFamily="34" charset="-128"/>
                <a:ea typeface="Hiragino Sans W4" panose="020B0400000000000000" pitchFamily="34" charset="-128"/>
              </a:rPr>
              <a:t>戦略相関図</a:t>
            </a:r>
            <a:endParaRPr lang="x-none" dirty="0">
              <a:latin typeface="Hiragino Sans W4" panose="020B0400000000000000" pitchFamily="34" charset="-128"/>
              <a:ea typeface="Hiragino Sans W4" panose="020B0400000000000000" pitchFamily="34" charset="-128"/>
            </a:endParaRPr>
          </a:p>
        </p:txBody>
      </p:sp>
      <p:sp>
        <p:nvSpPr>
          <p:cNvPr id="2" name="Google Shape;495;p5">
            <a:extLst>
              <a:ext uri="{FF2B5EF4-FFF2-40B4-BE49-F238E27FC236}">
                <a16:creationId xmlns:a16="http://schemas.microsoft.com/office/drawing/2014/main" id="{E8FFE870-BED8-5431-FC47-C6A329276B9C}"/>
              </a:ext>
            </a:extLst>
          </p:cNvPr>
          <p:cNvSpPr/>
          <p:nvPr/>
        </p:nvSpPr>
        <p:spPr>
          <a:xfrm>
            <a:off x="1328387" y="1303519"/>
            <a:ext cx="2608406" cy="332404"/>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自然系成分によって</a:t>
            </a:r>
            <a:endParaRPr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髪を健やかにしていきたい人</a:t>
            </a:r>
            <a:endParaRPr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p:txBody>
      </p:sp>
      <p:sp>
        <p:nvSpPr>
          <p:cNvPr id="3" name="Google Shape;496;p5">
            <a:extLst>
              <a:ext uri="{FF2B5EF4-FFF2-40B4-BE49-F238E27FC236}">
                <a16:creationId xmlns:a16="http://schemas.microsoft.com/office/drawing/2014/main" id="{BA72A884-0BE9-5BBD-7A1D-AADBBF551645}"/>
              </a:ext>
            </a:extLst>
          </p:cNvPr>
          <p:cNvSpPr txBox="1"/>
          <p:nvPr/>
        </p:nvSpPr>
        <p:spPr>
          <a:xfrm>
            <a:off x="266753" y="1376428"/>
            <a:ext cx="90281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戦略ターゲット</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4" name="Google Shape;497;p5">
            <a:extLst>
              <a:ext uri="{FF2B5EF4-FFF2-40B4-BE49-F238E27FC236}">
                <a16:creationId xmlns:a16="http://schemas.microsoft.com/office/drawing/2014/main" id="{34E8C58B-AAFF-3ECF-B251-19D50335EEFD}"/>
              </a:ext>
            </a:extLst>
          </p:cNvPr>
          <p:cNvSpPr txBox="1"/>
          <p:nvPr/>
        </p:nvSpPr>
        <p:spPr>
          <a:xfrm>
            <a:off x="266753" y="2414059"/>
            <a:ext cx="131318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ブランド</a:t>
            </a:r>
            <a:endParaRPr lang="en-US" altLang="ja-JP" sz="8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プロポジション</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5" name="Google Shape;498;p5">
            <a:extLst>
              <a:ext uri="{FF2B5EF4-FFF2-40B4-BE49-F238E27FC236}">
                <a16:creationId xmlns:a16="http://schemas.microsoft.com/office/drawing/2014/main" id="{4E264F11-6AF7-5993-E294-3F275BE308C8}"/>
              </a:ext>
            </a:extLst>
          </p:cNvPr>
          <p:cNvSpPr/>
          <p:nvPr/>
        </p:nvSpPr>
        <p:spPr>
          <a:xfrm>
            <a:off x="1328387" y="3061074"/>
            <a:ext cx="2608406" cy="215444"/>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自分や誰かを慈しむことから得られる充足感</a:t>
            </a:r>
            <a:endParaRPr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p:txBody>
      </p:sp>
      <p:sp>
        <p:nvSpPr>
          <p:cNvPr id="7" name="Google Shape;499;p5">
            <a:extLst>
              <a:ext uri="{FF2B5EF4-FFF2-40B4-BE49-F238E27FC236}">
                <a16:creationId xmlns:a16="http://schemas.microsoft.com/office/drawing/2014/main" id="{91914C74-42A9-3B38-2C4F-380073A18ED2}"/>
              </a:ext>
            </a:extLst>
          </p:cNvPr>
          <p:cNvSpPr txBox="1"/>
          <p:nvPr/>
        </p:nvSpPr>
        <p:spPr>
          <a:xfrm>
            <a:off x="266753" y="3303915"/>
            <a:ext cx="79541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ベネフィット</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9" name="Google Shape;500;p5">
            <a:extLst>
              <a:ext uri="{FF2B5EF4-FFF2-40B4-BE49-F238E27FC236}">
                <a16:creationId xmlns:a16="http://schemas.microsoft.com/office/drawing/2014/main" id="{7DE7E63F-7A42-D8E4-BCA6-01B17DC3A420}"/>
              </a:ext>
            </a:extLst>
          </p:cNvPr>
          <p:cNvSpPr/>
          <p:nvPr/>
        </p:nvSpPr>
        <p:spPr>
          <a:xfrm>
            <a:off x="1328387" y="4151997"/>
            <a:ext cx="2608406" cy="215444"/>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持続可能な最低限のパッケージ</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10" name="Google Shape;501;p5">
            <a:extLst>
              <a:ext uri="{FF2B5EF4-FFF2-40B4-BE49-F238E27FC236}">
                <a16:creationId xmlns:a16="http://schemas.microsoft.com/office/drawing/2014/main" id="{31AD6BC7-1290-A863-0BE3-4ACFE8BD273D}"/>
              </a:ext>
            </a:extLst>
          </p:cNvPr>
          <p:cNvSpPr txBox="1"/>
          <p:nvPr/>
        </p:nvSpPr>
        <p:spPr>
          <a:xfrm>
            <a:off x="266752" y="4550819"/>
            <a:ext cx="1254631"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RTB</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11" name="Google Shape;502;p5">
            <a:extLst>
              <a:ext uri="{FF2B5EF4-FFF2-40B4-BE49-F238E27FC236}">
                <a16:creationId xmlns:a16="http://schemas.microsoft.com/office/drawing/2014/main" id="{D4D5EADB-2DFA-872E-BE84-711B5247BAA5}"/>
              </a:ext>
            </a:extLst>
          </p:cNvPr>
          <p:cNvSpPr/>
          <p:nvPr/>
        </p:nvSpPr>
        <p:spPr>
          <a:xfrm>
            <a:off x="1328387" y="3326540"/>
            <a:ext cx="2608406" cy="215444"/>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髪も肌も本来の美しさを取り戻す</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12" name="Google Shape;503;p5">
            <a:extLst>
              <a:ext uri="{FF2B5EF4-FFF2-40B4-BE49-F238E27FC236}">
                <a16:creationId xmlns:a16="http://schemas.microsoft.com/office/drawing/2014/main" id="{C4B7391B-1E31-F166-C683-41387C26245C}"/>
              </a:ext>
            </a:extLst>
          </p:cNvPr>
          <p:cNvSpPr/>
          <p:nvPr/>
        </p:nvSpPr>
        <p:spPr>
          <a:xfrm>
            <a:off x="1328387" y="4550782"/>
            <a:ext cx="2608406" cy="215444"/>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厳選した自然由来成分</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14" name="Google Shape;504;p5">
            <a:extLst>
              <a:ext uri="{FF2B5EF4-FFF2-40B4-BE49-F238E27FC236}">
                <a16:creationId xmlns:a16="http://schemas.microsoft.com/office/drawing/2014/main" id="{F21FA164-7E6A-EFA4-B534-CBEF56CC6773}"/>
              </a:ext>
            </a:extLst>
          </p:cNvPr>
          <p:cNvSpPr/>
          <p:nvPr/>
        </p:nvSpPr>
        <p:spPr>
          <a:xfrm>
            <a:off x="1328387" y="3592007"/>
            <a:ext cx="2608406" cy="215444"/>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髪が健やかになっていく実感</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16" name="Google Shape;505;p5">
            <a:extLst>
              <a:ext uri="{FF2B5EF4-FFF2-40B4-BE49-F238E27FC236}">
                <a16:creationId xmlns:a16="http://schemas.microsoft.com/office/drawing/2014/main" id="{DD4925A1-986C-A150-E2AE-ACEB5D889D14}"/>
              </a:ext>
            </a:extLst>
          </p:cNvPr>
          <p:cNvSpPr/>
          <p:nvPr/>
        </p:nvSpPr>
        <p:spPr>
          <a:xfrm>
            <a:off x="1328387" y="4949566"/>
            <a:ext cx="2608406" cy="215444"/>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きめ細かくすぐに泡立つ使い心地</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17" name="Google Shape;506;p5">
            <a:extLst>
              <a:ext uri="{FF2B5EF4-FFF2-40B4-BE49-F238E27FC236}">
                <a16:creationId xmlns:a16="http://schemas.microsoft.com/office/drawing/2014/main" id="{F79D5739-50E7-CE70-5B2F-57FFFAF52C43}"/>
              </a:ext>
            </a:extLst>
          </p:cNvPr>
          <p:cNvSpPr/>
          <p:nvPr/>
        </p:nvSpPr>
        <p:spPr>
          <a:xfrm>
            <a:off x="6667654" y="1304299"/>
            <a:ext cx="2487708" cy="33240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自然系成分によって</a:t>
            </a:r>
            <a:endParaRPr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髪を健やかにしていきたい人</a:t>
            </a:r>
            <a:endParaRPr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p:txBody>
      </p:sp>
      <p:sp>
        <p:nvSpPr>
          <p:cNvPr id="20" name="Google Shape;509;p5">
            <a:extLst>
              <a:ext uri="{FF2B5EF4-FFF2-40B4-BE49-F238E27FC236}">
                <a16:creationId xmlns:a16="http://schemas.microsoft.com/office/drawing/2014/main" id="{8699B0DA-6B27-BFC6-855F-3A93EEB2E506}"/>
              </a:ext>
            </a:extLst>
          </p:cNvPr>
          <p:cNvSpPr/>
          <p:nvPr/>
        </p:nvSpPr>
        <p:spPr>
          <a:xfrm>
            <a:off x="6667654" y="3061074"/>
            <a:ext cx="2487708" cy="215444"/>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自分の感覚を満足させることから得られる充足感</a:t>
            </a:r>
            <a:endParaRPr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p:txBody>
      </p:sp>
      <p:sp>
        <p:nvSpPr>
          <p:cNvPr id="22" name="Google Shape;511;p5">
            <a:extLst>
              <a:ext uri="{FF2B5EF4-FFF2-40B4-BE49-F238E27FC236}">
                <a16:creationId xmlns:a16="http://schemas.microsoft.com/office/drawing/2014/main" id="{27905AF5-B731-B306-36F7-1B69028F6B7D}"/>
              </a:ext>
            </a:extLst>
          </p:cNvPr>
          <p:cNvSpPr/>
          <p:nvPr/>
        </p:nvSpPr>
        <p:spPr>
          <a:xfrm>
            <a:off x="6671071" y="4151997"/>
            <a:ext cx="2487708" cy="215444"/>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ユニークでワクワクするパッケージ</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sp>
        <p:nvSpPr>
          <p:cNvPr id="24" name="Google Shape;513;p5">
            <a:extLst>
              <a:ext uri="{FF2B5EF4-FFF2-40B4-BE49-F238E27FC236}">
                <a16:creationId xmlns:a16="http://schemas.microsoft.com/office/drawing/2014/main" id="{BD376A62-BE24-34AF-C3FF-2F95F8EC83F7}"/>
              </a:ext>
            </a:extLst>
          </p:cNvPr>
          <p:cNvSpPr/>
          <p:nvPr/>
        </p:nvSpPr>
        <p:spPr>
          <a:xfrm>
            <a:off x="6667654" y="3326540"/>
            <a:ext cx="2487708" cy="215444"/>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髪も肌も本来の美しさを取り戻す</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25" name="Google Shape;514;p5">
            <a:extLst>
              <a:ext uri="{FF2B5EF4-FFF2-40B4-BE49-F238E27FC236}">
                <a16:creationId xmlns:a16="http://schemas.microsoft.com/office/drawing/2014/main" id="{B66BE95F-E657-BFD4-D96A-84393341C91B}"/>
              </a:ext>
            </a:extLst>
          </p:cNvPr>
          <p:cNvSpPr/>
          <p:nvPr/>
        </p:nvSpPr>
        <p:spPr>
          <a:xfrm>
            <a:off x="6671071" y="4550782"/>
            <a:ext cx="2487708" cy="215444"/>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希少な海藻成分X</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sp>
        <p:nvSpPr>
          <p:cNvPr id="26" name="Google Shape;515;p5">
            <a:extLst>
              <a:ext uri="{FF2B5EF4-FFF2-40B4-BE49-F238E27FC236}">
                <a16:creationId xmlns:a16="http://schemas.microsoft.com/office/drawing/2014/main" id="{42DFE133-0B1F-E799-4B58-20C9976129F7}"/>
              </a:ext>
            </a:extLst>
          </p:cNvPr>
          <p:cNvSpPr/>
          <p:nvPr/>
        </p:nvSpPr>
        <p:spPr>
          <a:xfrm>
            <a:off x="6667654" y="3592007"/>
            <a:ext cx="2487708" cy="215444"/>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髪が健やかになっていく実感</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27" name="Google Shape;516;p5">
            <a:extLst>
              <a:ext uri="{FF2B5EF4-FFF2-40B4-BE49-F238E27FC236}">
                <a16:creationId xmlns:a16="http://schemas.microsoft.com/office/drawing/2014/main" id="{C14E7390-57E6-611D-FF66-109582B727FC}"/>
              </a:ext>
            </a:extLst>
          </p:cNvPr>
          <p:cNvSpPr/>
          <p:nvPr/>
        </p:nvSpPr>
        <p:spPr>
          <a:xfrm>
            <a:off x="6671071" y="4949566"/>
            <a:ext cx="2487708" cy="215444"/>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洗った後の髪がなめらかできしまない</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30" name="Google Shape;519;p5">
            <a:extLst>
              <a:ext uri="{FF2B5EF4-FFF2-40B4-BE49-F238E27FC236}">
                <a16:creationId xmlns:a16="http://schemas.microsoft.com/office/drawing/2014/main" id="{D1CF9212-56D3-C288-A214-864A27B060A4}"/>
              </a:ext>
            </a:extLst>
          </p:cNvPr>
          <p:cNvSpPr txBox="1"/>
          <p:nvPr/>
        </p:nvSpPr>
        <p:spPr>
          <a:xfrm>
            <a:off x="266753" y="5820409"/>
            <a:ext cx="12105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ブランド</a:t>
            </a:r>
            <a:endParaRPr lang="en-US" altLang="ja-JP" sz="8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キャラクター</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32" name="Google Shape;521;p5">
            <a:extLst>
              <a:ext uri="{FF2B5EF4-FFF2-40B4-BE49-F238E27FC236}">
                <a16:creationId xmlns:a16="http://schemas.microsoft.com/office/drawing/2014/main" id="{786FD246-34BD-C52B-F5F5-819C5DA4252F}"/>
              </a:ext>
            </a:extLst>
          </p:cNvPr>
          <p:cNvSpPr txBox="1"/>
          <p:nvPr/>
        </p:nvSpPr>
        <p:spPr>
          <a:xfrm>
            <a:off x="4141928" y="4953069"/>
            <a:ext cx="2369559" cy="230792"/>
          </a:xfrm>
          <a:prstGeom prst="rect">
            <a:avLst/>
          </a:prstGeom>
          <a:solidFill>
            <a:schemeClr val="lt1">
              <a:alpha val="72549"/>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水質の影響から中国では泡立ちが弱い</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33" name="Google Shape;522;p5">
            <a:extLst>
              <a:ext uri="{FF2B5EF4-FFF2-40B4-BE49-F238E27FC236}">
                <a16:creationId xmlns:a16="http://schemas.microsoft.com/office/drawing/2014/main" id="{78DFCB47-3296-43DD-EF4C-6DDE8CDBF58C}"/>
              </a:ext>
            </a:extLst>
          </p:cNvPr>
          <p:cNvSpPr txBox="1"/>
          <p:nvPr/>
        </p:nvSpPr>
        <p:spPr>
          <a:xfrm>
            <a:off x="9313017" y="4540024"/>
            <a:ext cx="1915909" cy="230832"/>
          </a:xfrm>
          <a:prstGeom prst="rect">
            <a:avLst/>
          </a:prstGeom>
          <a:solidFill>
            <a:schemeClr val="lt1">
              <a:alpha val="72549"/>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具体的な成分にまで落とし込む。</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sp>
        <p:nvSpPr>
          <p:cNvPr id="34" name="Google Shape;523;p5">
            <a:extLst>
              <a:ext uri="{FF2B5EF4-FFF2-40B4-BE49-F238E27FC236}">
                <a16:creationId xmlns:a16="http://schemas.microsoft.com/office/drawing/2014/main" id="{FDBB5164-FB1C-E373-8869-6ADAAA457C5F}"/>
              </a:ext>
            </a:extLst>
          </p:cNvPr>
          <p:cNvSpPr txBox="1"/>
          <p:nvPr/>
        </p:nvSpPr>
        <p:spPr>
          <a:xfrm>
            <a:off x="9313017" y="1908869"/>
            <a:ext cx="2608406"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気分をあげていきたい層を設定。</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sp>
        <p:nvSpPr>
          <p:cNvPr id="35" name="Google Shape;524;p5">
            <a:extLst>
              <a:ext uri="{FF2B5EF4-FFF2-40B4-BE49-F238E27FC236}">
                <a16:creationId xmlns:a16="http://schemas.microsoft.com/office/drawing/2014/main" id="{7A6BDC0D-3E70-F6E7-6A18-A5A2191E5BD7}"/>
              </a:ext>
            </a:extLst>
          </p:cNvPr>
          <p:cNvSpPr/>
          <p:nvPr/>
        </p:nvSpPr>
        <p:spPr>
          <a:xfrm>
            <a:off x="1319630" y="2439894"/>
            <a:ext cx="2608406" cy="283027"/>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自分の手で変えていくことの喜び</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36" name="Google Shape;525;p5">
            <a:extLst>
              <a:ext uri="{FF2B5EF4-FFF2-40B4-BE49-F238E27FC236}">
                <a16:creationId xmlns:a16="http://schemas.microsoft.com/office/drawing/2014/main" id="{AB685E08-369C-A9C6-839D-ADB7BEC2A817}"/>
              </a:ext>
            </a:extLst>
          </p:cNvPr>
          <p:cNvSpPr/>
          <p:nvPr/>
        </p:nvSpPr>
        <p:spPr>
          <a:xfrm>
            <a:off x="6667654" y="2431791"/>
            <a:ext cx="2487708" cy="283027"/>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自分の手で変えていくことの喜び</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44" name="Google Shape;533;p5">
            <a:extLst>
              <a:ext uri="{FF2B5EF4-FFF2-40B4-BE49-F238E27FC236}">
                <a16:creationId xmlns:a16="http://schemas.microsoft.com/office/drawing/2014/main" id="{3263FCDC-4CC5-E69A-9780-9A8440FC1B1E}"/>
              </a:ext>
            </a:extLst>
          </p:cNvPr>
          <p:cNvSpPr txBox="1"/>
          <p:nvPr/>
        </p:nvSpPr>
        <p:spPr>
          <a:xfrm>
            <a:off x="9313017" y="5616488"/>
            <a:ext cx="237870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基本的には変えないが日本で比重の大きい「あたたかみのある」を抑えて、中国では「こだわりのある」を強めて、より機能性を伝えるように調整。</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sp>
        <p:nvSpPr>
          <p:cNvPr id="45" name="Google Shape;534;p5">
            <a:extLst>
              <a:ext uri="{FF2B5EF4-FFF2-40B4-BE49-F238E27FC236}">
                <a16:creationId xmlns:a16="http://schemas.microsoft.com/office/drawing/2014/main" id="{D27440C8-E5A0-C7BA-EEF8-F8081096C42F}"/>
              </a:ext>
            </a:extLst>
          </p:cNvPr>
          <p:cNvSpPr txBox="1"/>
          <p:nvPr/>
        </p:nvSpPr>
        <p:spPr>
          <a:xfrm>
            <a:off x="9313018" y="4094294"/>
            <a:ext cx="27706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持続可能性の哲学は維持しつつも、</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中国では見た目のユニークさを強く打ち出す。</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sp>
        <p:nvSpPr>
          <p:cNvPr id="46" name="Google Shape;535;p5">
            <a:extLst>
              <a:ext uri="{FF2B5EF4-FFF2-40B4-BE49-F238E27FC236}">
                <a16:creationId xmlns:a16="http://schemas.microsoft.com/office/drawing/2014/main" id="{1196DDDC-9611-D1ED-F08E-55E918AAD93E}"/>
              </a:ext>
            </a:extLst>
          </p:cNvPr>
          <p:cNvSpPr/>
          <p:nvPr/>
        </p:nvSpPr>
        <p:spPr>
          <a:xfrm>
            <a:off x="1328387" y="1860775"/>
            <a:ext cx="2608406" cy="332404"/>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自分にも、環境にもやさしくヘアケアしたいライフスタイリスト</a:t>
            </a:r>
            <a:endParaRPr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endParaRPr>
          </a:p>
        </p:txBody>
      </p:sp>
      <p:sp>
        <p:nvSpPr>
          <p:cNvPr id="47" name="Google Shape;536;p5">
            <a:extLst>
              <a:ext uri="{FF2B5EF4-FFF2-40B4-BE49-F238E27FC236}">
                <a16:creationId xmlns:a16="http://schemas.microsoft.com/office/drawing/2014/main" id="{3E35BE27-D197-4B2B-9345-BED0D453D353}"/>
              </a:ext>
            </a:extLst>
          </p:cNvPr>
          <p:cNvSpPr txBox="1"/>
          <p:nvPr/>
        </p:nvSpPr>
        <p:spPr>
          <a:xfrm>
            <a:off x="266753" y="1900290"/>
            <a:ext cx="90281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コアターゲット</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48" name="Google Shape;537;p5">
            <a:extLst>
              <a:ext uri="{FF2B5EF4-FFF2-40B4-BE49-F238E27FC236}">
                <a16:creationId xmlns:a16="http://schemas.microsoft.com/office/drawing/2014/main" id="{9B027AFC-B0A2-E416-1A85-F98F1F5D28D1}"/>
              </a:ext>
            </a:extLst>
          </p:cNvPr>
          <p:cNvSpPr/>
          <p:nvPr/>
        </p:nvSpPr>
        <p:spPr>
          <a:xfrm>
            <a:off x="6671639" y="1862820"/>
            <a:ext cx="2487708" cy="33240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sz="900" u="none" strike="noStrike" cap="none">
                <a:solidFill>
                  <a:srgbClr val="303030"/>
                </a:solidFill>
                <a:latin typeface="Hiragino Sans W3" panose="020B0300000000000000" pitchFamily="34" charset="-128"/>
                <a:ea typeface="Hiragino Sans W3" panose="020B0300000000000000" pitchFamily="34" charset="-128"/>
                <a:cs typeface="Arial"/>
                <a:sym typeface="Arial"/>
              </a:rPr>
              <a:t>優しくヘアケアしながらも気分をあげていきたいトレンド敏感層</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52" name="Google Shape;541;p5">
            <a:extLst>
              <a:ext uri="{FF2B5EF4-FFF2-40B4-BE49-F238E27FC236}">
                <a16:creationId xmlns:a16="http://schemas.microsoft.com/office/drawing/2014/main" id="{E10F5740-4270-5688-9A82-090D90E2CE2E}"/>
              </a:ext>
            </a:extLst>
          </p:cNvPr>
          <p:cNvSpPr txBox="1"/>
          <p:nvPr/>
        </p:nvSpPr>
        <p:spPr>
          <a:xfrm>
            <a:off x="9313017" y="2949830"/>
            <a:ext cx="27712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自分軸をより強めて、贅沢時にセルフケアできることを強調。</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cxnSp>
        <p:nvCxnSpPr>
          <p:cNvPr id="56" name="Straight Connector 55">
            <a:extLst>
              <a:ext uri="{FF2B5EF4-FFF2-40B4-BE49-F238E27FC236}">
                <a16:creationId xmlns:a16="http://schemas.microsoft.com/office/drawing/2014/main" id="{B8796D0D-BC58-EDFA-B4A3-8798C81566D5}"/>
              </a:ext>
            </a:extLst>
          </p:cNvPr>
          <p:cNvCxnSpPr/>
          <p:nvPr/>
        </p:nvCxnSpPr>
        <p:spPr>
          <a:xfrm>
            <a:off x="9315459" y="1175534"/>
            <a:ext cx="25224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Google Shape;523;p5">
            <a:extLst>
              <a:ext uri="{FF2B5EF4-FFF2-40B4-BE49-F238E27FC236}">
                <a16:creationId xmlns:a16="http://schemas.microsoft.com/office/drawing/2014/main" id="{B47EAC78-A564-6A49-0ECA-9A3733457EF0}"/>
              </a:ext>
            </a:extLst>
          </p:cNvPr>
          <p:cNvSpPr txBox="1"/>
          <p:nvPr/>
        </p:nvSpPr>
        <p:spPr>
          <a:xfrm>
            <a:off x="9315459" y="889712"/>
            <a:ext cx="2608406" cy="2307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altLang="en-US"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カルチャライズポイント</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cxnSp>
        <p:nvCxnSpPr>
          <p:cNvPr id="59" name="Straight Connector 58">
            <a:extLst>
              <a:ext uri="{FF2B5EF4-FFF2-40B4-BE49-F238E27FC236}">
                <a16:creationId xmlns:a16="http://schemas.microsoft.com/office/drawing/2014/main" id="{695182FE-300E-2DFA-34EA-D8D9487F5901}"/>
              </a:ext>
            </a:extLst>
          </p:cNvPr>
          <p:cNvCxnSpPr/>
          <p:nvPr/>
        </p:nvCxnSpPr>
        <p:spPr>
          <a:xfrm>
            <a:off x="6660601" y="1175534"/>
            <a:ext cx="25224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Google Shape;523;p5">
            <a:extLst>
              <a:ext uri="{FF2B5EF4-FFF2-40B4-BE49-F238E27FC236}">
                <a16:creationId xmlns:a16="http://schemas.microsoft.com/office/drawing/2014/main" id="{71F65059-5A53-A235-D3A9-DAFEA24EFB7B}"/>
              </a:ext>
            </a:extLst>
          </p:cNvPr>
          <p:cNvSpPr txBox="1"/>
          <p:nvPr/>
        </p:nvSpPr>
        <p:spPr>
          <a:xfrm>
            <a:off x="6660601" y="889712"/>
            <a:ext cx="2608406" cy="2307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altLang="en-US"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中国ブランド・エクイティ</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cxnSp>
        <p:nvCxnSpPr>
          <p:cNvPr id="61" name="Straight Connector 60">
            <a:extLst>
              <a:ext uri="{FF2B5EF4-FFF2-40B4-BE49-F238E27FC236}">
                <a16:creationId xmlns:a16="http://schemas.microsoft.com/office/drawing/2014/main" id="{41B19B0A-67F4-4ABC-AE3D-75BE11199EA5}"/>
              </a:ext>
            </a:extLst>
          </p:cNvPr>
          <p:cNvCxnSpPr/>
          <p:nvPr/>
        </p:nvCxnSpPr>
        <p:spPr>
          <a:xfrm>
            <a:off x="1384408" y="1175534"/>
            <a:ext cx="25224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Google Shape;523;p5">
            <a:extLst>
              <a:ext uri="{FF2B5EF4-FFF2-40B4-BE49-F238E27FC236}">
                <a16:creationId xmlns:a16="http://schemas.microsoft.com/office/drawing/2014/main" id="{65BA95BD-B4E9-6115-0D9A-30F1496C3678}"/>
              </a:ext>
            </a:extLst>
          </p:cNvPr>
          <p:cNvSpPr txBox="1"/>
          <p:nvPr/>
        </p:nvSpPr>
        <p:spPr>
          <a:xfrm>
            <a:off x="1384408" y="889712"/>
            <a:ext cx="2608406" cy="2307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altLang="en-US"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日本ブランド・エクイティ</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cxnSp>
        <p:nvCxnSpPr>
          <p:cNvPr id="63" name="Straight Connector 62">
            <a:extLst>
              <a:ext uri="{FF2B5EF4-FFF2-40B4-BE49-F238E27FC236}">
                <a16:creationId xmlns:a16="http://schemas.microsoft.com/office/drawing/2014/main" id="{58B4A96E-9B7D-E8D9-FE61-B8B96F47C6EF}"/>
              </a:ext>
            </a:extLst>
          </p:cNvPr>
          <p:cNvCxnSpPr/>
          <p:nvPr/>
        </p:nvCxnSpPr>
        <p:spPr>
          <a:xfrm>
            <a:off x="4022505" y="1175534"/>
            <a:ext cx="25224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Google Shape;523;p5">
            <a:extLst>
              <a:ext uri="{FF2B5EF4-FFF2-40B4-BE49-F238E27FC236}">
                <a16:creationId xmlns:a16="http://schemas.microsoft.com/office/drawing/2014/main" id="{2A9F3347-58FB-65F1-DAB6-AB90427A2A09}"/>
              </a:ext>
            </a:extLst>
          </p:cNvPr>
          <p:cNvSpPr txBox="1"/>
          <p:nvPr/>
        </p:nvSpPr>
        <p:spPr>
          <a:xfrm>
            <a:off x="4022505" y="889712"/>
            <a:ext cx="2608406" cy="2307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altLang="en-US"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文化背景</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sp>
        <p:nvSpPr>
          <p:cNvPr id="67" name="Google Shape;500;p5">
            <a:extLst>
              <a:ext uri="{FF2B5EF4-FFF2-40B4-BE49-F238E27FC236}">
                <a16:creationId xmlns:a16="http://schemas.microsoft.com/office/drawing/2014/main" id="{1834576C-D3D6-6273-9315-7617684797B9}"/>
              </a:ext>
            </a:extLst>
          </p:cNvPr>
          <p:cNvSpPr/>
          <p:nvPr/>
        </p:nvSpPr>
        <p:spPr>
          <a:xfrm>
            <a:off x="1328387" y="5563791"/>
            <a:ext cx="2608406" cy="215444"/>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altLang="en-US"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こだわりのある</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68" name="Google Shape;503;p5">
            <a:extLst>
              <a:ext uri="{FF2B5EF4-FFF2-40B4-BE49-F238E27FC236}">
                <a16:creationId xmlns:a16="http://schemas.microsoft.com/office/drawing/2014/main" id="{493CCA09-65FA-EAAC-1042-DD159A656FFF}"/>
              </a:ext>
            </a:extLst>
          </p:cNvPr>
          <p:cNvSpPr/>
          <p:nvPr/>
        </p:nvSpPr>
        <p:spPr>
          <a:xfrm>
            <a:off x="1328387" y="5857657"/>
            <a:ext cx="2608406" cy="215444"/>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altLang="en-US"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あたたかみのある</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69" name="Google Shape;505;p5">
            <a:extLst>
              <a:ext uri="{FF2B5EF4-FFF2-40B4-BE49-F238E27FC236}">
                <a16:creationId xmlns:a16="http://schemas.microsoft.com/office/drawing/2014/main" id="{479C3FF9-B73C-FF5E-F38D-041CFF6500C1}"/>
              </a:ext>
            </a:extLst>
          </p:cNvPr>
          <p:cNvSpPr/>
          <p:nvPr/>
        </p:nvSpPr>
        <p:spPr>
          <a:xfrm>
            <a:off x="1328387" y="6151524"/>
            <a:ext cx="2608406" cy="215444"/>
          </a:xfrm>
          <a:prstGeom prst="rect">
            <a:avLst/>
          </a:prstGeom>
          <a:solidFill>
            <a:schemeClr val="bg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altLang="en-US" sz="900">
                <a:solidFill>
                  <a:schemeClr val="dk1"/>
                </a:solidFill>
                <a:latin typeface="Hiragino Sans W3" panose="020B0300000000000000" pitchFamily="34" charset="-128"/>
                <a:ea typeface="Hiragino Sans W3" panose="020B0300000000000000" pitchFamily="34" charset="-128"/>
                <a:cs typeface="Arial"/>
                <a:sym typeface="Arial"/>
              </a:rPr>
              <a:t>肯定的な</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71" name="Google Shape;523;p5">
            <a:extLst>
              <a:ext uri="{FF2B5EF4-FFF2-40B4-BE49-F238E27FC236}">
                <a16:creationId xmlns:a16="http://schemas.microsoft.com/office/drawing/2014/main" id="{3973B889-21E8-7798-BEA4-8EE0267A413F}"/>
              </a:ext>
            </a:extLst>
          </p:cNvPr>
          <p:cNvSpPr txBox="1"/>
          <p:nvPr/>
        </p:nvSpPr>
        <p:spPr>
          <a:xfrm>
            <a:off x="4142549" y="1847198"/>
            <a:ext cx="260840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環境負荷への意識</a:t>
            </a:r>
            <a:r>
              <a:rPr lang="ja-JP" altLang="en-US"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が高い層は少数</a:t>
            </a:r>
            <a:endParaRPr lang="en-US" alt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ja-JP" altLang="en-US" sz="900">
                <a:solidFill>
                  <a:schemeClr val="dk1"/>
                </a:solidFill>
                <a:latin typeface="Hiragino Sans W3" panose="020B0300000000000000" pitchFamily="34" charset="-128"/>
                <a:ea typeface="Hiragino Sans W3" panose="020B0300000000000000" pitchFamily="34" charset="-128"/>
                <a:cs typeface="Arial"/>
                <a:sym typeface="Arial"/>
              </a:rPr>
              <a:t>十分なマーケットボリュームがない</a:t>
            </a:r>
            <a:endParaRPr sz="900" u="none" strike="noStrike" cap="none">
              <a:solidFill>
                <a:schemeClr val="dk1"/>
              </a:solidFill>
              <a:latin typeface="Hiragino Sans W3" panose="020B0300000000000000" pitchFamily="34" charset="-128"/>
              <a:ea typeface="Hiragino Sans W3" panose="020B0300000000000000" pitchFamily="34" charset="-128"/>
              <a:cs typeface="Arial"/>
              <a:sym typeface="Arial"/>
            </a:endParaRPr>
          </a:p>
        </p:txBody>
      </p:sp>
      <p:sp>
        <p:nvSpPr>
          <p:cNvPr id="72" name="Google Shape;500;p5">
            <a:extLst>
              <a:ext uri="{FF2B5EF4-FFF2-40B4-BE49-F238E27FC236}">
                <a16:creationId xmlns:a16="http://schemas.microsoft.com/office/drawing/2014/main" id="{D731616E-F42E-6204-107B-66DE3C93F533}"/>
              </a:ext>
            </a:extLst>
          </p:cNvPr>
          <p:cNvSpPr/>
          <p:nvPr/>
        </p:nvSpPr>
        <p:spPr>
          <a:xfrm>
            <a:off x="6667654" y="5563791"/>
            <a:ext cx="2487708" cy="215444"/>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altLang="en-US"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こだわりのある</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73" name="Google Shape;503;p5">
            <a:extLst>
              <a:ext uri="{FF2B5EF4-FFF2-40B4-BE49-F238E27FC236}">
                <a16:creationId xmlns:a16="http://schemas.microsoft.com/office/drawing/2014/main" id="{FD3CF73D-469C-167E-A042-5BAD6920925E}"/>
              </a:ext>
            </a:extLst>
          </p:cNvPr>
          <p:cNvSpPr/>
          <p:nvPr/>
        </p:nvSpPr>
        <p:spPr>
          <a:xfrm>
            <a:off x="6667654" y="5857657"/>
            <a:ext cx="2487708" cy="215444"/>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altLang="en-US"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あたたかみのある</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74" name="Google Shape;505;p5">
            <a:extLst>
              <a:ext uri="{FF2B5EF4-FFF2-40B4-BE49-F238E27FC236}">
                <a16:creationId xmlns:a16="http://schemas.microsoft.com/office/drawing/2014/main" id="{C43C766A-8AE0-C189-BFDE-647AF3E5DB94}"/>
              </a:ext>
            </a:extLst>
          </p:cNvPr>
          <p:cNvSpPr/>
          <p:nvPr/>
        </p:nvSpPr>
        <p:spPr>
          <a:xfrm>
            <a:off x="6667654" y="6151524"/>
            <a:ext cx="2487708" cy="215444"/>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r>
              <a:rPr lang="ja-JP" altLang="en-US" sz="900">
                <a:solidFill>
                  <a:schemeClr val="dk1"/>
                </a:solidFill>
                <a:latin typeface="Hiragino Sans W3" panose="020B0300000000000000" pitchFamily="34" charset="-128"/>
                <a:ea typeface="Hiragino Sans W3" panose="020B0300000000000000" pitchFamily="34" charset="-128"/>
                <a:cs typeface="Arial"/>
                <a:sym typeface="Arial"/>
              </a:rPr>
              <a:t>肯定的な</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75" name="Google Shape;521;p5">
            <a:extLst>
              <a:ext uri="{FF2B5EF4-FFF2-40B4-BE49-F238E27FC236}">
                <a16:creationId xmlns:a16="http://schemas.microsoft.com/office/drawing/2014/main" id="{4A69C2C8-F32E-27E0-D128-8B0C923E8B1B}"/>
              </a:ext>
            </a:extLst>
          </p:cNvPr>
          <p:cNvSpPr txBox="1"/>
          <p:nvPr/>
        </p:nvSpPr>
        <p:spPr>
          <a:xfrm>
            <a:off x="9313017" y="4884908"/>
            <a:ext cx="2369559" cy="369332"/>
          </a:xfrm>
          <a:prstGeom prst="rect">
            <a:avLst/>
          </a:prstGeom>
          <a:solidFill>
            <a:schemeClr val="lt1">
              <a:alpha val="72549"/>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水質の影響から中国では泡立ちが弱い</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コミュニケーションで積極的には言わない</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cxnSp>
        <p:nvCxnSpPr>
          <p:cNvPr id="76" name="Straight Connector 75">
            <a:extLst>
              <a:ext uri="{FF2B5EF4-FFF2-40B4-BE49-F238E27FC236}">
                <a16:creationId xmlns:a16="http://schemas.microsoft.com/office/drawing/2014/main" id="{F832AEA9-5FC7-389F-8C40-17F68B89DD9A}"/>
              </a:ext>
            </a:extLst>
          </p:cNvPr>
          <p:cNvCxnSpPr>
            <a:cxnSpLocks/>
          </p:cNvCxnSpPr>
          <p:nvPr/>
        </p:nvCxnSpPr>
        <p:spPr>
          <a:xfrm>
            <a:off x="1384408" y="1753603"/>
            <a:ext cx="10453534"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CD6D2DB-25F8-12D0-3EA8-2F7830A6C551}"/>
              </a:ext>
            </a:extLst>
          </p:cNvPr>
          <p:cNvCxnSpPr>
            <a:cxnSpLocks/>
          </p:cNvCxnSpPr>
          <p:nvPr/>
        </p:nvCxnSpPr>
        <p:spPr>
          <a:xfrm>
            <a:off x="1384408" y="2300143"/>
            <a:ext cx="10453534"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4699E59-E2BB-8D68-F278-2CB263F18EBE}"/>
              </a:ext>
            </a:extLst>
          </p:cNvPr>
          <p:cNvCxnSpPr>
            <a:cxnSpLocks/>
          </p:cNvCxnSpPr>
          <p:nvPr/>
        </p:nvCxnSpPr>
        <p:spPr>
          <a:xfrm>
            <a:off x="1384408" y="2857190"/>
            <a:ext cx="10453534"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DEFDEA5-3794-E765-D92F-8D55BB19352D}"/>
              </a:ext>
            </a:extLst>
          </p:cNvPr>
          <p:cNvCxnSpPr>
            <a:cxnSpLocks/>
          </p:cNvCxnSpPr>
          <p:nvPr/>
        </p:nvCxnSpPr>
        <p:spPr>
          <a:xfrm>
            <a:off x="1384408" y="3939756"/>
            <a:ext cx="10453534"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13E72B9-A216-92A7-EEE1-136BE24B552A}"/>
              </a:ext>
            </a:extLst>
          </p:cNvPr>
          <p:cNvCxnSpPr>
            <a:cxnSpLocks/>
          </p:cNvCxnSpPr>
          <p:nvPr/>
        </p:nvCxnSpPr>
        <p:spPr>
          <a:xfrm>
            <a:off x="1384408" y="5359299"/>
            <a:ext cx="10453534"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Right Arrow 81">
            <a:extLst>
              <a:ext uri="{FF2B5EF4-FFF2-40B4-BE49-F238E27FC236}">
                <a16:creationId xmlns:a16="http://schemas.microsoft.com/office/drawing/2014/main" id="{451B89C1-F9EE-975F-F2ED-7DFA0B8A4761}"/>
              </a:ext>
            </a:extLst>
          </p:cNvPr>
          <p:cNvSpPr/>
          <p:nvPr/>
        </p:nvSpPr>
        <p:spPr>
          <a:xfrm>
            <a:off x="3936793" y="1955597"/>
            <a:ext cx="149114" cy="18516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latin typeface="Hiragino Sans W3" panose="020B0300000000000000" pitchFamily="34" charset="-128"/>
              <a:ea typeface="Hiragino Sans W3" panose="020B0300000000000000" pitchFamily="34" charset="-128"/>
            </a:endParaRPr>
          </a:p>
        </p:txBody>
      </p:sp>
      <p:sp>
        <p:nvSpPr>
          <p:cNvPr id="83" name="Right Arrow 82">
            <a:extLst>
              <a:ext uri="{FF2B5EF4-FFF2-40B4-BE49-F238E27FC236}">
                <a16:creationId xmlns:a16="http://schemas.microsoft.com/office/drawing/2014/main" id="{F9232366-D171-B8E3-0944-FE1938F6D0A4}"/>
              </a:ext>
            </a:extLst>
          </p:cNvPr>
          <p:cNvSpPr/>
          <p:nvPr/>
        </p:nvSpPr>
        <p:spPr>
          <a:xfrm>
            <a:off x="6511827" y="1955597"/>
            <a:ext cx="149114" cy="18516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latin typeface="Hiragino Sans W3" panose="020B0300000000000000" pitchFamily="34" charset="-128"/>
              <a:ea typeface="Hiragino Sans W3" panose="020B0300000000000000" pitchFamily="34" charset="-128"/>
            </a:endParaRPr>
          </a:p>
        </p:txBody>
      </p:sp>
      <p:sp>
        <p:nvSpPr>
          <p:cNvPr id="84" name="Google Shape;523;p5">
            <a:extLst>
              <a:ext uri="{FF2B5EF4-FFF2-40B4-BE49-F238E27FC236}">
                <a16:creationId xmlns:a16="http://schemas.microsoft.com/office/drawing/2014/main" id="{BF467B08-B27A-64B4-0060-EA3577E7EEF5}"/>
              </a:ext>
            </a:extLst>
          </p:cNvPr>
          <p:cNvSpPr txBox="1"/>
          <p:nvPr/>
        </p:nvSpPr>
        <p:spPr>
          <a:xfrm>
            <a:off x="4142549" y="2982315"/>
            <a:ext cx="236893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JP" sz="900">
                <a:solidFill>
                  <a:schemeClr val="dk1"/>
                </a:solidFill>
                <a:latin typeface="Hiragino Sans W3" panose="020B0300000000000000" pitchFamily="34" charset="-128"/>
                <a:ea typeface="Hiragino Sans W3" panose="020B0300000000000000" pitchFamily="34" charset="-128"/>
                <a:cs typeface="Arial"/>
                <a:sym typeface="Arial"/>
              </a:rPr>
              <a:t>商品には自分に対しての効果を強く求める傾向。他者に対してという意識は低い。</a:t>
            </a:r>
          </a:p>
        </p:txBody>
      </p:sp>
      <p:sp>
        <p:nvSpPr>
          <p:cNvPr id="85" name="Right Arrow 84">
            <a:extLst>
              <a:ext uri="{FF2B5EF4-FFF2-40B4-BE49-F238E27FC236}">
                <a16:creationId xmlns:a16="http://schemas.microsoft.com/office/drawing/2014/main" id="{3A55B96A-A857-1BE4-A695-4D2F9D1DB6EB}"/>
              </a:ext>
            </a:extLst>
          </p:cNvPr>
          <p:cNvSpPr/>
          <p:nvPr/>
        </p:nvSpPr>
        <p:spPr>
          <a:xfrm>
            <a:off x="3936793" y="3090714"/>
            <a:ext cx="149114" cy="18516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latin typeface="Hiragino Sans W3" panose="020B0300000000000000" pitchFamily="34" charset="-128"/>
              <a:ea typeface="Hiragino Sans W3" panose="020B0300000000000000" pitchFamily="34" charset="-128"/>
            </a:endParaRPr>
          </a:p>
        </p:txBody>
      </p:sp>
      <p:sp>
        <p:nvSpPr>
          <p:cNvPr id="86" name="Right Arrow 85">
            <a:extLst>
              <a:ext uri="{FF2B5EF4-FFF2-40B4-BE49-F238E27FC236}">
                <a16:creationId xmlns:a16="http://schemas.microsoft.com/office/drawing/2014/main" id="{AB9D9C2C-DB27-2D93-820C-4EEC2286F259}"/>
              </a:ext>
            </a:extLst>
          </p:cNvPr>
          <p:cNvSpPr/>
          <p:nvPr/>
        </p:nvSpPr>
        <p:spPr>
          <a:xfrm>
            <a:off x="6511827" y="3090714"/>
            <a:ext cx="149114" cy="18516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latin typeface="Hiragino Sans W3" panose="020B0300000000000000" pitchFamily="34" charset="-128"/>
              <a:ea typeface="Hiragino Sans W3" panose="020B0300000000000000" pitchFamily="34" charset="-128"/>
            </a:endParaRPr>
          </a:p>
        </p:txBody>
      </p:sp>
      <p:sp>
        <p:nvSpPr>
          <p:cNvPr id="89" name="Google Shape;521;p5">
            <a:extLst>
              <a:ext uri="{FF2B5EF4-FFF2-40B4-BE49-F238E27FC236}">
                <a16:creationId xmlns:a16="http://schemas.microsoft.com/office/drawing/2014/main" id="{E10A00C2-472B-AE92-BCCD-DAD45D6D9864}"/>
              </a:ext>
            </a:extLst>
          </p:cNvPr>
          <p:cNvSpPr txBox="1"/>
          <p:nvPr/>
        </p:nvSpPr>
        <p:spPr>
          <a:xfrm>
            <a:off x="4141928" y="4144323"/>
            <a:ext cx="2369559" cy="230792"/>
          </a:xfrm>
          <a:prstGeom prst="rect">
            <a:avLst/>
          </a:prstGeom>
          <a:solidFill>
            <a:schemeClr val="lt1">
              <a:alpha val="72549"/>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altLang="en-US" sz="900" u="none" strike="noStrike" cap="none">
                <a:solidFill>
                  <a:schemeClr val="dk1"/>
                </a:solidFill>
                <a:latin typeface="Hiragino Sans W3" panose="020B0300000000000000" pitchFamily="34" charset="-128"/>
                <a:ea typeface="Hiragino Sans W3" panose="020B0300000000000000" pitchFamily="34" charset="-128"/>
                <a:cs typeface="Arial"/>
                <a:sym typeface="Arial"/>
              </a:rPr>
              <a:t>持続可能性は商品購入の判断材料には不足</a:t>
            </a:r>
            <a:endParaRPr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90" name="Right Arrow 89">
            <a:extLst>
              <a:ext uri="{FF2B5EF4-FFF2-40B4-BE49-F238E27FC236}">
                <a16:creationId xmlns:a16="http://schemas.microsoft.com/office/drawing/2014/main" id="{87641CF2-190F-CB7F-91E4-B76B33B79D9E}"/>
              </a:ext>
            </a:extLst>
          </p:cNvPr>
          <p:cNvSpPr/>
          <p:nvPr/>
        </p:nvSpPr>
        <p:spPr>
          <a:xfrm>
            <a:off x="3936793" y="4183790"/>
            <a:ext cx="149114" cy="18516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latin typeface="Hiragino Sans W3" panose="020B0300000000000000" pitchFamily="34" charset="-128"/>
              <a:ea typeface="Hiragino Sans W3" panose="020B0300000000000000" pitchFamily="34" charset="-128"/>
            </a:endParaRPr>
          </a:p>
        </p:txBody>
      </p:sp>
      <p:sp>
        <p:nvSpPr>
          <p:cNvPr id="92" name="Right Arrow 91">
            <a:extLst>
              <a:ext uri="{FF2B5EF4-FFF2-40B4-BE49-F238E27FC236}">
                <a16:creationId xmlns:a16="http://schemas.microsoft.com/office/drawing/2014/main" id="{BFC57781-DA06-4538-BC22-D2970D65AA91}"/>
              </a:ext>
            </a:extLst>
          </p:cNvPr>
          <p:cNvSpPr/>
          <p:nvPr/>
        </p:nvSpPr>
        <p:spPr>
          <a:xfrm>
            <a:off x="3936793" y="5003226"/>
            <a:ext cx="149114" cy="18516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latin typeface="Hiragino Sans W3" panose="020B0300000000000000" pitchFamily="34" charset="-128"/>
              <a:ea typeface="Hiragino Sans W3" panose="020B0300000000000000" pitchFamily="34" charset="-128"/>
            </a:endParaRPr>
          </a:p>
        </p:txBody>
      </p:sp>
      <p:sp>
        <p:nvSpPr>
          <p:cNvPr id="94" name="Right Arrow 93">
            <a:extLst>
              <a:ext uri="{FF2B5EF4-FFF2-40B4-BE49-F238E27FC236}">
                <a16:creationId xmlns:a16="http://schemas.microsoft.com/office/drawing/2014/main" id="{FB342FE4-E826-B835-3954-014A811687F6}"/>
              </a:ext>
            </a:extLst>
          </p:cNvPr>
          <p:cNvSpPr/>
          <p:nvPr/>
        </p:nvSpPr>
        <p:spPr>
          <a:xfrm>
            <a:off x="3936793" y="4593508"/>
            <a:ext cx="149114" cy="18516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latin typeface="Hiragino Sans W3" panose="020B0300000000000000" pitchFamily="34" charset="-128"/>
              <a:ea typeface="Hiragino Sans W3" panose="020B0300000000000000" pitchFamily="34" charset="-128"/>
            </a:endParaRPr>
          </a:p>
        </p:txBody>
      </p:sp>
      <p:sp>
        <p:nvSpPr>
          <p:cNvPr id="96" name="Google Shape;521;p5">
            <a:extLst>
              <a:ext uri="{FF2B5EF4-FFF2-40B4-BE49-F238E27FC236}">
                <a16:creationId xmlns:a16="http://schemas.microsoft.com/office/drawing/2014/main" id="{E0037AF0-4FF1-82C5-DC66-682E9FA9DE84}"/>
              </a:ext>
            </a:extLst>
          </p:cNvPr>
          <p:cNvSpPr txBox="1"/>
          <p:nvPr/>
        </p:nvSpPr>
        <p:spPr>
          <a:xfrm>
            <a:off x="4141928" y="4506265"/>
            <a:ext cx="2369559" cy="369291"/>
          </a:xfrm>
          <a:prstGeom prst="rect">
            <a:avLst/>
          </a:prstGeom>
          <a:solidFill>
            <a:schemeClr val="lt1">
              <a:alpha val="72549"/>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altLang="en-US" sz="900">
                <a:solidFill>
                  <a:schemeClr val="dk1"/>
                </a:solidFill>
                <a:latin typeface="Hiragino Sans W3" panose="020B0300000000000000" pitchFamily="34" charset="-128"/>
                <a:ea typeface="Hiragino Sans W3" panose="020B0300000000000000" pitchFamily="34" charset="-128"/>
                <a:cs typeface="Arial"/>
                <a:sym typeface="Arial"/>
              </a:rPr>
              <a:t>自然は基本であって具体的にどのような効果のある</a:t>
            </a:r>
            <a:r>
              <a:rPr lang="ja-JP" altLang="en-JP" sz="900">
                <a:solidFill>
                  <a:schemeClr val="dk1"/>
                </a:solidFill>
                <a:latin typeface="Hiragino Sans W3" panose="020B0300000000000000" pitchFamily="34" charset="-128"/>
                <a:ea typeface="Hiragino Sans W3" panose="020B0300000000000000" pitchFamily="34" charset="-128"/>
                <a:cs typeface="Arial"/>
                <a:sym typeface="Arial"/>
              </a:rPr>
              <a:t>成分</a:t>
            </a:r>
            <a:r>
              <a:rPr lang="ja-JP" altLang="en-US" sz="900">
                <a:solidFill>
                  <a:schemeClr val="dk1"/>
                </a:solidFill>
                <a:latin typeface="Hiragino Sans W3" panose="020B0300000000000000" pitchFamily="34" charset="-128"/>
                <a:ea typeface="Hiragino Sans W3" panose="020B0300000000000000" pitchFamily="34" charset="-128"/>
                <a:cs typeface="Arial"/>
                <a:sym typeface="Arial"/>
              </a:rPr>
              <a:t>かを重視される。</a:t>
            </a:r>
            <a:endParaRPr lang="en-JP" sz="1400" u="none" strike="noStrike" cap="none">
              <a:solidFill>
                <a:srgbClr val="000000"/>
              </a:solidFill>
              <a:latin typeface="Hiragino Sans W3" panose="020B0300000000000000" pitchFamily="34" charset="-128"/>
              <a:ea typeface="Hiragino Sans W3" panose="020B0300000000000000" pitchFamily="34" charset="-128"/>
              <a:cs typeface="Arial"/>
              <a:sym typeface="Arial"/>
            </a:endParaRPr>
          </a:p>
        </p:txBody>
      </p:sp>
      <p:sp>
        <p:nvSpPr>
          <p:cNvPr id="97" name="Right Arrow 96">
            <a:extLst>
              <a:ext uri="{FF2B5EF4-FFF2-40B4-BE49-F238E27FC236}">
                <a16:creationId xmlns:a16="http://schemas.microsoft.com/office/drawing/2014/main" id="{E6AAFCFA-E762-1867-4517-4F069338F418}"/>
              </a:ext>
            </a:extLst>
          </p:cNvPr>
          <p:cNvSpPr/>
          <p:nvPr/>
        </p:nvSpPr>
        <p:spPr>
          <a:xfrm>
            <a:off x="6543359" y="4183790"/>
            <a:ext cx="149114" cy="18516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latin typeface="Hiragino Sans W3" panose="020B0300000000000000" pitchFamily="34" charset="-128"/>
              <a:ea typeface="Hiragino Sans W3" panose="020B0300000000000000" pitchFamily="34" charset="-128"/>
            </a:endParaRPr>
          </a:p>
        </p:txBody>
      </p:sp>
      <p:sp>
        <p:nvSpPr>
          <p:cNvPr id="98" name="Right Arrow 97">
            <a:extLst>
              <a:ext uri="{FF2B5EF4-FFF2-40B4-BE49-F238E27FC236}">
                <a16:creationId xmlns:a16="http://schemas.microsoft.com/office/drawing/2014/main" id="{E304754B-C89B-C697-1A72-5BE4FFD52FAF}"/>
              </a:ext>
            </a:extLst>
          </p:cNvPr>
          <p:cNvSpPr/>
          <p:nvPr/>
        </p:nvSpPr>
        <p:spPr>
          <a:xfrm>
            <a:off x="6543359" y="5003226"/>
            <a:ext cx="149114" cy="18516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latin typeface="Hiragino Sans W3" panose="020B0300000000000000" pitchFamily="34" charset="-128"/>
              <a:ea typeface="Hiragino Sans W3" panose="020B0300000000000000" pitchFamily="34" charset="-128"/>
            </a:endParaRPr>
          </a:p>
        </p:txBody>
      </p:sp>
      <p:sp>
        <p:nvSpPr>
          <p:cNvPr id="99" name="Right Arrow 98">
            <a:extLst>
              <a:ext uri="{FF2B5EF4-FFF2-40B4-BE49-F238E27FC236}">
                <a16:creationId xmlns:a16="http://schemas.microsoft.com/office/drawing/2014/main" id="{A5A2CB5E-34A7-D136-A182-11ED3FE00214}"/>
              </a:ext>
            </a:extLst>
          </p:cNvPr>
          <p:cNvSpPr/>
          <p:nvPr/>
        </p:nvSpPr>
        <p:spPr>
          <a:xfrm>
            <a:off x="6543359" y="4593508"/>
            <a:ext cx="149114" cy="18516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latin typeface="Hiragino Sans W3" panose="020B0300000000000000" pitchFamily="34" charset="-128"/>
              <a:ea typeface="Hiragino Sans W3" panose="020B0300000000000000" pitchFamily="34" charset="-128"/>
            </a:endParaRPr>
          </a:p>
        </p:txBody>
      </p:sp>
    </p:spTree>
    <p:extLst>
      <p:ext uri="{BB962C8B-B14F-4D97-AF65-F5344CB8AC3E}">
        <p14:creationId xmlns:p14="http://schemas.microsoft.com/office/powerpoint/2010/main" val="108544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5949064" cy="369332"/>
          </a:xfrm>
          <a:prstGeom prst="rect">
            <a:avLst/>
          </a:prstGeom>
          <a:noFill/>
        </p:spPr>
        <p:txBody>
          <a:bodyPr wrap="none" rtlCol="0">
            <a:spAutoFit/>
          </a:bodyPr>
          <a:lstStyle/>
          <a:p>
            <a:r>
              <a:rPr lang="en-US" dirty="0">
                <a:latin typeface="Hiragino Sans W4" panose="020B0400000000000000" pitchFamily="34" charset="-128"/>
                <a:ea typeface="Hiragino Sans W4" panose="020B0400000000000000" pitchFamily="34" charset="-128"/>
              </a:rPr>
              <a:t>(参考) 書籍で紹介したムードボードのカラーバージョン</a:t>
            </a:r>
            <a:endParaRPr lang="x-none" dirty="0">
              <a:latin typeface="Hiragino Sans W4" panose="020B0400000000000000" pitchFamily="34" charset="-128"/>
              <a:ea typeface="Hiragino Sans W4" panose="020B0400000000000000" pitchFamily="34" charset="-128"/>
            </a:endParaRPr>
          </a:p>
        </p:txBody>
      </p:sp>
      <p:pic>
        <p:nvPicPr>
          <p:cNvPr id="2" name="Picture 1">
            <a:extLst>
              <a:ext uri="{FF2B5EF4-FFF2-40B4-BE49-F238E27FC236}">
                <a16:creationId xmlns:a16="http://schemas.microsoft.com/office/drawing/2014/main" id="{B5331C95-5DC4-BE87-A898-EDBEDEF9C7BB}"/>
              </a:ext>
            </a:extLst>
          </p:cNvPr>
          <p:cNvPicPr>
            <a:picLocks noChangeAspect="1"/>
          </p:cNvPicPr>
          <p:nvPr/>
        </p:nvPicPr>
        <p:blipFill>
          <a:blip r:embed="rId4"/>
          <a:stretch>
            <a:fillRect/>
          </a:stretch>
        </p:blipFill>
        <p:spPr>
          <a:xfrm>
            <a:off x="6195476" y="1951768"/>
            <a:ext cx="5574199" cy="3711600"/>
          </a:xfrm>
          <a:prstGeom prst="rect">
            <a:avLst/>
          </a:prstGeom>
        </p:spPr>
      </p:pic>
      <p:pic>
        <p:nvPicPr>
          <p:cNvPr id="3" name="Picture 2">
            <a:extLst>
              <a:ext uri="{FF2B5EF4-FFF2-40B4-BE49-F238E27FC236}">
                <a16:creationId xmlns:a16="http://schemas.microsoft.com/office/drawing/2014/main" id="{C18ABB3F-187B-403A-F315-D3A2B3F3896C}"/>
              </a:ext>
            </a:extLst>
          </p:cNvPr>
          <p:cNvPicPr>
            <a:picLocks noChangeAspect="1"/>
          </p:cNvPicPr>
          <p:nvPr/>
        </p:nvPicPr>
        <p:blipFill>
          <a:blip r:embed="rId5"/>
          <a:stretch>
            <a:fillRect/>
          </a:stretch>
        </p:blipFill>
        <p:spPr>
          <a:xfrm>
            <a:off x="225372" y="1951769"/>
            <a:ext cx="5569226" cy="3708289"/>
          </a:xfrm>
          <a:prstGeom prst="rect">
            <a:avLst/>
          </a:prstGeom>
        </p:spPr>
      </p:pic>
      <p:sp>
        <p:nvSpPr>
          <p:cNvPr id="5" name="Rectangle 4">
            <a:extLst>
              <a:ext uri="{FF2B5EF4-FFF2-40B4-BE49-F238E27FC236}">
                <a16:creationId xmlns:a16="http://schemas.microsoft.com/office/drawing/2014/main" id="{1ECCF5AD-ECC0-0C0F-7AB5-916577CEE5E1}"/>
              </a:ext>
            </a:extLst>
          </p:cNvPr>
          <p:cNvSpPr/>
          <p:nvPr/>
        </p:nvSpPr>
        <p:spPr>
          <a:xfrm>
            <a:off x="319208" y="1533109"/>
            <a:ext cx="5386647" cy="337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a:solidFill>
                  <a:schemeClr val="tx1">
                    <a:lumMod val="75000"/>
                  </a:schemeClr>
                </a:solidFill>
                <a:latin typeface="Hiragino Sans W3" panose="020B0300000000000000" pitchFamily="34" charset="-128"/>
                <a:ea typeface="Hiragino Sans W3" panose="020B0300000000000000" pitchFamily="34" charset="-128"/>
              </a:rPr>
              <a:t>日 本</a:t>
            </a:r>
          </a:p>
        </p:txBody>
      </p:sp>
      <p:sp>
        <p:nvSpPr>
          <p:cNvPr id="7" name="Rectangle 6">
            <a:extLst>
              <a:ext uri="{FF2B5EF4-FFF2-40B4-BE49-F238E27FC236}">
                <a16:creationId xmlns:a16="http://schemas.microsoft.com/office/drawing/2014/main" id="{87647C58-C926-4E6C-B1CE-C49C6836406A}"/>
              </a:ext>
            </a:extLst>
          </p:cNvPr>
          <p:cNvSpPr/>
          <p:nvPr/>
        </p:nvSpPr>
        <p:spPr>
          <a:xfrm>
            <a:off x="6320286" y="1533109"/>
            <a:ext cx="5382883" cy="337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a:solidFill>
                  <a:schemeClr val="tx1">
                    <a:lumMod val="75000"/>
                  </a:schemeClr>
                </a:solidFill>
                <a:latin typeface="Hiragino Sans W3" panose="020B0300000000000000" pitchFamily="34" charset="-128"/>
                <a:ea typeface="Hiragino Sans W3" panose="020B0300000000000000" pitchFamily="34" charset="-128"/>
              </a:rPr>
              <a:t>中 国</a:t>
            </a:r>
          </a:p>
        </p:txBody>
      </p:sp>
    </p:spTree>
    <p:extLst>
      <p:ext uri="{BB962C8B-B14F-4D97-AF65-F5344CB8AC3E}">
        <p14:creationId xmlns:p14="http://schemas.microsoft.com/office/powerpoint/2010/main" val="292041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199D24-9D65-0DE4-138B-2CAD87A7B1EE}"/>
              </a:ext>
            </a:extLst>
          </p:cNvPr>
          <p:cNvSpPr/>
          <p:nvPr/>
        </p:nvSpPr>
        <p:spPr>
          <a:xfrm>
            <a:off x="505097" y="1033669"/>
            <a:ext cx="1100591" cy="337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a:solidFill>
                  <a:schemeClr val="tx1">
                    <a:lumMod val="75000"/>
                  </a:schemeClr>
                </a:solidFill>
                <a:latin typeface="Hiragino Sans W3" panose="020B0300000000000000" pitchFamily="34" charset="-128"/>
                <a:ea typeface="Hiragino Sans W3" panose="020B0300000000000000" pitchFamily="34" charset="-128"/>
              </a:rPr>
              <a:t>日 本</a:t>
            </a:r>
          </a:p>
        </p:txBody>
      </p:sp>
      <p:sp>
        <p:nvSpPr>
          <p:cNvPr id="6" name="TextBox 5">
            <a:extLst>
              <a:ext uri="{FF2B5EF4-FFF2-40B4-BE49-F238E27FC236}">
                <a16:creationId xmlns:a16="http://schemas.microsoft.com/office/drawing/2014/main" id="{FFBCFA9E-C9E0-F9D6-BA69-ED3AF9E9B6E3}"/>
              </a:ext>
            </a:extLst>
          </p:cNvPr>
          <p:cNvSpPr txBox="1"/>
          <p:nvPr/>
        </p:nvSpPr>
        <p:spPr>
          <a:xfrm>
            <a:off x="223058" y="265867"/>
            <a:ext cx="6160661" cy="369332"/>
          </a:xfrm>
          <a:prstGeom prst="rect">
            <a:avLst/>
          </a:prstGeom>
          <a:noFill/>
        </p:spPr>
        <p:txBody>
          <a:bodyPr wrap="none" rtlCol="0">
            <a:spAutoFit/>
          </a:bodyPr>
          <a:lstStyle/>
          <a:p>
            <a:r>
              <a:rPr lang="en-US" dirty="0">
                <a:latin typeface="Hiragino Sans W4" panose="020B0400000000000000" pitchFamily="34" charset="-128"/>
                <a:ea typeface="Hiragino Sans W4" panose="020B0400000000000000" pitchFamily="34" charset="-128"/>
              </a:rPr>
              <a:t>(参考) 書籍で紹介したキービジュアルのカラーバージョン</a:t>
            </a:r>
            <a:endParaRPr lang="x-none" dirty="0">
              <a:latin typeface="Hiragino Sans W4" panose="020B0400000000000000" pitchFamily="34" charset="-128"/>
              <a:ea typeface="Hiragino Sans W4" panose="020B0400000000000000" pitchFamily="34" charset="-128"/>
            </a:endParaRPr>
          </a:p>
        </p:txBody>
      </p:sp>
      <p:pic>
        <p:nvPicPr>
          <p:cNvPr id="8" name="Picture 7">
            <a:extLst>
              <a:ext uri="{FF2B5EF4-FFF2-40B4-BE49-F238E27FC236}">
                <a16:creationId xmlns:a16="http://schemas.microsoft.com/office/drawing/2014/main" id="{A9B181A8-D4E9-2E63-3CA2-9EDABDB58249}"/>
              </a:ext>
            </a:extLst>
          </p:cNvPr>
          <p:cNvPicPr>
            <a:picLocks noChangeAspect="1"/>
          </p:cNvPicPr>
          <p:nvPr/>
        </p:nvPicPr>
        <p:blipFill>
          <a:blip r:embed="rId2"/>
          <a:stretch>
            <a:fillRect/>
          </a:stretch>
        </p:blipFill>
        <p:spPr>
          <a:xfrm>
            <a:off x="1605688" y="1033669"/>
            <a:ext cx="3732676" cy="5291099"/>
          </a:xfrm>
          <a:prstGeom prst="rect">
            <a:avLst/>
          </a:prstGeom>
        </p:spPr>
      </p:pic>
      <p:pic>
        <p:nvPicPr>
          <p:cNvPr id="10" name="Picture 9">
            <a:extLst>
              <a:ext uri="{FF2B5EF4-FFF2-40B4-BE49-F238E27FC236}">
                <a16:creationId xmlns:a16="http://schemas.microsoft.com/office/drawing/2014/main" id="{3CCE417C-4A3D-439E-B3AF-3BE1C9DE23B4}"/>
              </a:ext>
            </a:extLst>
          </p:cNvPr>
          <p:cNvPicPr>
            <a:picLocks noChangeAspect="1"/>
          </p:cNvPicPr>
          <p:nvPr/>
        </p:nvPicPr>
        <p:blipFill>
          <a:blip r:embed="rId3"/>
          <a:stretch>
            <a:fillRect/>
          </a:stretch>
        </p:blipFill>
        <p:spPr>
          <a:xfrm>
            <a:off x="6951975" y="1033669"/>
            <a:ext cx="3732676" cy="5291099"/>
          </a:xfrm>
          <a:prstGeom prst="rect">
            <a:avLst/>
          </a:prstGeom>
        </p:spPr>
      </p:pic>
      <p:sp>
        <p:nvSpPr>
          <p:cNvPr id="2" name="Rectangle 14">
            <a:extLst>
              <a:ext uri="{FF2B5EF4-FFF2-40B4-BE49-F238E27FC236}">
                <a16:creationId xmlns:a16="http://schemas.microsoft.com/office/drawing/2014/main" id="{F8A5C000-8DB2-829C-C6DF-5A35EF42A02A}"/>
              </a:ext>
            </a:extLst>
          </p:cNvPr>
          <p:cNvSpPr/>
          <p:nvPr/>
        </p:nvSpPr>
        <p:spPr>
          <a:xfrm>
            <a:off x="5851384" y="1033669"/>
            <a:ext cx="1100591" cy="337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altLang="zh-CN">
                <a:solidFill>
                  <a:schemeClr val="tx1">
                    <a:lumMod val="75000"/>
                  </a:schemeClr>
                </a:solidFill>
                <a:latin typeface="Hiragino Sans W3" panose="020B0300000000000000" pitchFamily="34" charset="-128"/>
                <a:ea typeface="Hiragino Sans W3" panose="020B0300000000000000" pitchFamily="34" charset="-128"/>
              </a:rPr>
              <a:t>中 国</a:t>
            </a:r>
            <a:endParaRPr lang="en-JP">
              <a:solidFill>
                <a:schemeClr val="tx1">
                  <a:lumMod val="75000"/>
                </a:schemeClr>
              </a:solidFill>
              <a:latin typeface="Hiragino Sans W3" panose="020B0300000000000000" pitchFamily="34" charset="-128"/>
              <a:ea typeface="Hiragino Sans W3" panose="020B0300000000000000" pitchFamily="34" charset="-128"/>
            </a:endParaRPr>
          </a:p>
        </p:txBody>
      </p:sp>
      <p:cxnSp>
        <p:nvCxnSpPr>
          <p:cNvPr id="3" name="Straight Connector 5">
            <a:extLst>
              <a:ext uri="{FF2B5EF4-FFF2-40B4-BE49-F238E27FC236}">
                <a16:creationId xmlns:a16="http://schemas.microsoft.com/office/drawing/2014/main" id="{9729FFB4-39C5-2023-E5FD-9EE7768BFAA2}"/>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4" name="TextBox 7">
            <a:extLst>
              <a:ext uri="{FF2B5EF4-FFF2-40B4-BE49-F238E27FC236}">
                <a16:creationId xmlns:a16="http://schemas.microsoft.com/office/drawing/2014/main" id="{338692F7-3433-741E-6FB4-6D5DE2466B5F}"/>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5" name="Picture 12" descr="Logo, company name&#10;&#10;Description automatically generated">
            <a:extLst>
              <a:ext uri="{FF2B5EF4-FFF2-40B4-BE49-F238E27FC236}">
                <a16:creationId xmlns:a16="http://schemas.microsoft.com/office/drawing/2014/main" id="{C8BDE4DD-5456-789D-1852-B23595535CB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Tree>
    <p:extLst>
      <p:ext uri="{BB962C8B-B14F-4D97-AF65-F5344CB8AC3E}">
        <p14:creationId xmlns:p14="http://schemas.microsoft.com/office/powerpoint/2010/main" val="2686131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DD736-31B1-C62D-9607-D042B3B48B62}"/>
              </a:ext>
            </a:extLst>
          </p:cNvPr>
          <p:cNvSpPr txBox="1"/>
          <p:nvPr/>
        </p:nvSpPr>
        <p:spPr>
          <a:xfrm>
            <a:off x="257007" y="1893461"/>
            <a:ext cx="10779973" cy="584775"/>
          </a:xfrm>
          <a:prstGeom prst="rect">
            <a:avLst/>
          </a:prstGeom>
          <a:noFill/>
        </p:spPr>
        <p:txBody>
          <a:bodyPr wrap="square" rtlCol="0">
            <a:spAutoFit/>
          </a:bodyPr>
          <a:lstStyle/>
          <a:p>
            <a:r>
              <a:rPr lang="zh-CN" altLang="en-US" sz="1600" dirty="0">
                <a:solidFill>
                  <a:schemeClr val="tx1">
                    <a:lumMod val="75000"/>
                  </a:schemeClr>
                </a:solidFill>
                <a:latin typeface="Hiragino Sans W3" panose="020B0300000000000000" pitchFamily="34" charset="-128"/>
                <a:ea typeface="Hiragino Sans W3" panose="020B0300000000000000" pitchFamily="34" charset="-128"/>
              </a:rPr>
              <a:t>資料の活用に関しては、商用非商用含め、特に制限は設けておりません。</a:t>
            </a:r>
            <a:endParaRPr lang="en-US" altLang="zh-CN" sz="1600" dirty="0">
              <a:solidFill>
                <a:schemeClr val="tx1">
                  <a:lumMod val="75000"/>
                </a:schemeClr>
              </a:solidFill>
              <a:latin typeface="Hiragino Sans W3" panose="020B0300000000000000" pitchFamily="34" charset="-128"/>
              <a:ea typeface="Hiragino Sans W3" panose="020B0300000000000000" pitchFamily="34" charset="-128"/>
            </a:endParaRPr>
          </a:p>
          <a:p>
            <a:r>
              <a:rPr lang="zh-CN" altLang="en-US" sz="1600" dirty="0">
                <a:solidFill>
                  <a:schemeClr val="tx1">
                    <a:lumMod val="75000"/>
                  </a:schemeClr>
                </a:solidFill>
                <a:latin typeface="Hiragino Sans W3" panose="020B0300000000000000" pitchFamily="34" charset="-128"/>
                <a:ea typeface="Hiragino Sans W3" panose="020B0300000000000000" pitchFamily="34" charset="-128"/>
              </a:rPr>
              <a:t>広く皆様のブランドマーケティングで活用してください。</a:t>
            </a:r>
            <a:endParaRPr lang="en-US" altLang="zh-CN" sz="1600" dirty="0">
              <a:solidFill>
                <a:schemeClr val="tx1">
                  <a:lumMod val="75000"/>
                </a:schemeClr>
              </a:solidFill>
              <a:latin typeface="Hiragino Sans W3" panose="020B0300000000000000" pitchFamily="34" charset="-128"/>
              <a:ea typeface="Hiragino Sans W3" panose="020B0300000000000000" pitchFamily="34" charset="-128"/>
            </a:endParaRPr>
          </a:p>
        </p:txBody>
      </p:sp>
      <p:sp>
        <p:nvSpPr>
          <p:cNvPr id="4" name="TextBox 3">
            <a:extLst>
              <a:ext uri="{FF2B5EF4-FFF2-40B4-BE49-F238E27FC236}">
                <a16:creationId xmlns:a16="http://schemas.microsoft.com/office/drawing/2014/main" id="{CBF625D7-375A-03F6-CA81-3D242EEEB72C}"/>
              </a:ext>
            </a:extLst>
          </p:cNvPr>
          <p:cNvSpPr txBox="1"/>
          <p:nvPr/>
        </p:nvSpPr>
        <p:spPr>
          <a:xfrm>
            <a:off x="257007" y="1253083"/>
            <a:ext cx="5368493" cy="400110"/>
          </a:xfrm>
          <a:prstGeom prst="rect">
            <a:avLst/>
          </a:prstGeom>
          <a:noFill/>
        </p:spPr>
        <p:txBody>
          <a:bodyPr wrap="square" rtlCol="0">
            <a:spAutoFit/>
          </a:bodyPr>
          <a:lstStyle/>
          <a:p>
            <a:r>
              <a:rPr lang="ja-JP" altLang="en-US" sz="2000" b="1" dirty="0">
                <a:solidFill>
                  <a:schemeClr val="accent1"/>
                </a:solidFill>
                <a:latin typeface="Hiragino Sans W6" panose="020B0400000000000000" pitchFamily="34" charset="-128"/>
                <a:ea typeface="Hiragino Sans W6" panose="020B0400000000000000" pitchFamily="34" charset="-128"/>
              </a:rPr>
              <a:t>商用・非商用問わずご活用いただけます。</a:t>
            </a:r>
            <a:endParaRPr lang="en-US" altLang="ja-JP" sz="2000" b="1" dirty="0">
              <a:solidFill>
                <a:schemeClr val="accent1"/>
              </a:solidFill>
              <a:latin typeface="Hiragino Sans W6" panose="020B0400000000000000" pitchFamily="34" charset="-128"/>
              <a:ea typeface="Hiragino Sans W6" panose="020B0400000000000000" pitchFamily="34" charset="-128"/>
            </a:endParaRPr>
          </a:p>
        </p:txBody>
      </p:sp>
      <p:sp>
        <p:nvSpPr>
          <p:cNvPr id="5" name="TextBox 4">
            <a:extLst>
              <a:ext uri="{FF2B5EF4-FFF2-40B4-BE49-F238E27FC236}">
                <a16:creationId xmlns:a16="http://schemas.microsoft.com/office/drawing/2014/main" id="{0A840793-3D81-1331-4537-C5089AC83660}"/>
              </a:ext>
            </a:extLst>
          </p:cNvPr>
          <p:cNvSpPr txBox="1"/>
          <p:nvPr/>
        </p:nvSpPr>
        <p:spPr>
          <a:xfrm>
            <a:off x="257007" y="3705268"/>
            <a:ext cx="10779973" cy="338554"/>
          </a:xfrm>
          <a:prstGeom prst="rect">
            <a:avLst/>
          </a:prstGeom>
          <a:noFill/>
        </p:spPr>
        <p:txBody>
          <a:bodyPr wrap="square" rtlCol="0">
            <a:spAutoFit/>
          </a:bodyPr>
          <a:lstStyle/>
          <a:p>
            <a:r>
              <a:rPr lang="zh-CN" altLang="en-US" sz="1600" dirty="0">
                <a:solidFill>
                  <a:schemeClr val="tx1">
                    <a:lumMod val="75000"/>
                  </a:schemeClr>
                </a:solidFill>
                <a:latin typeface="Hiragino Sans W3" panose="020B0300000000000000" pitchFamily="34" charset="-128"/>
                <a:ea typeface="Hiragino Sans W3" panose="020B0300000000000000" pitchFamily="34" charset="-128"/>
              </a:rPr>
              <a:t>本資料を活用したことによって発生した損失に関して一切の責任を負いかねますので免責とさせてください。</a:t>
            </a:r>
            <a:endParaRPr lang="en-US" altLang="zh-CN" sz="1600" dirty="0">
              <a:solidFill>
                <a:schemeClr val="tx1">
                  <a:lumMod val="75000"/>
                </a:schemeClr>
              </a:solidFill>
              <a:latin typeface="Hiragino Sans W3" panose="020B0300000000000000" pitchFamily="34" charset="-128"/>
              <a:ea typeface="Hiragino Sans W3" panose="020B0300000000000000" pitchFamily="34" charset="-128"/>
            </a:endParaRPr>
          </a:p>
        </p:txBody>
      </p:sp>
      <p:sp>
        <p:nvSpPr>
          <p:cNvPr id="6" name="TextBox 5">
            <a:extLst>
              <a:ext uri="{FF2B5EF4-FFF2-40B4-BE49-F238E27FC236}">
                <a16:creationId xmlns:a16="http://schemas.microsoft.com/office/drawing/2014/main" id="{F65A0A13-3141-8785-0437-05FCB61685CC}"/>
              </a:ext>
            </a:extLst>
          </p:cNvPr>
          <p:cNvSpPr txBox="1"/>
          <p:nvPr/>
        </p:nvSpPr>
        <p:spPr>
          <a:xfrm>
            <a:off x="257007" y="3207450"/>
            <a:ext cx="5368493" cy="400110"/>
          </a:xfrm>
          <a:prstGeom prst="rect">
            <a:avLst/>
          </a:prstGeom>
          <a:noFill/>
        </p:spPr>
        <p:txBody>
          <a:bodyPr wrap="square" rtlCol="0">
            <a:spAutoFit/>
          </a:bodyPr>
          <a:lstStyle/>
          <a:p>
            <a:r>
              <a:rPr lang="ja-JP" altLang="en-US" sz="2000" b="1" dirty="0">
                <a:solidFill>
                  <a:schemeClr val="accent1"/>
                </a:solidFill>
                <a:latin typeface="Hiragino Sans W6" panose="020B0400000000000000" pitchFamily="34" charset="-128"/>
                <a:ea typeface="Hiragino Sans W6" panose="020B0400000000000000" pitchFamily="34" charset="-128"/>
              </a:rPr>
              <a:t>免責事項</a:t>
            </a:r>
            <a:endParaRPr lang="en-US" altLang="ja-JP" sz="2000" b="1" dirty="0">
              <a:solidFill>
                <a:schemeClr val="accent1"/>
              </a:solidFill>
              <a:latin typeface="Hiragino Sans W6" panose="020B0400000000000000" pitchFamily="34" charset="-128"/>
              <a:ea typeface="Hiragino Sans W6" panose="020B0400000000000000" pitchFamily="34" charset="-128"/>
            </a:endParaRPr>
          </a:p>
        </p:txBody>
      </p:sp>
      <p:sp>
        <p:nvSpPr>
          <p:cNvPr id="7" name="TextBox 6">
            <a:extLst>
              <a:ext uri="{FF2B5EF4-FFF2-40B4-BE49-F238E27FC236}">
                <a16:creationId xmlns:a16="http://schemas.microsoft.com/office/drawing/2014/main" id="{D03D3FE8-AFA6-D309-9071-3CE81E9FDEA3}"/>
              </a:ext>
            </a:extLst>
          </p:cNvPr>
          <p:cNvSpPr txBox="1"/>
          <p:nvPr/>
        </p:nvSpPr>
        <p:spPr>
          <a:xfrm>
            <a:off x="257007" y="5312529"/>
            <a:ext cx="10779973" cy="584775"/>
          </a:xfrm>
          <a:prstGeom prst="rect">
            <a:avLst/>
          </a:prstGeom>
          <a:noFill/>
        </p:spPr>
        <p:txBody>
          <a:bodyPr wrap="square" rtlCol="0">
            <a:spAutoFit/>
          </a:bodyPr>
          <a:lstStyle/>
          <a:p>
            <a:r>
              <a:rPr lang="ja-JP" altLang="en-US" sz="1600" dirty="0">
                <a:solidFill>
                  <a:schemeClr val="tx1">
                    <a:lumMod val="75000"/>
                  </a:schemeClr>
                </a:solidFill>
                <a:latin typeface="Hiragino Sans W3" panose="020B0300000000000000" pitchFamily="34" charset="-128"/>
                <a:ea typeface="Hiragino Sans W3" panose="020B0300000000000000" pitchFamily="34" charset="-128"/>
              </a:rPr>
              <a:t>もし不備などありましたら、お手数ですが以下のアドレスにご連絡ください。</a:t>
            </a:r>
            <a:endParaRPr lang="en-US" altLang="ja-JP" sz="1600" dirty="0">
              <a:solidFill>
                <a:schemeClr val="tx1">
                  <a:lumMod val="75000"/>
                </a:schemeClr>
              </a:solidFill>
              <a:latin typeface="Hiragino Sans W3" panose="020B0300000000000000" pitchFamily="34" charset="-128"/>
              <a:ea typeface="Hiragino Sans W3" panose="020B0300000000000000" pitchFamily="34" charset="-128"/>
            </a:endParaRPr>
          </a:p>
          <a:p>
            <a:r>
              <a:rPr lang="en-US" altLang="ja-JP" sz="1600" dirty="0">
                <a:solidFill>
                  <a:schemeClr val="tx1">
                    <a:lumMod val="75000"/>
                  </a:schemeClr>
                </a:solidFill>
                <a:latin typeface="Hiragino Sans W3" panose="020B0300000000000000" pitchFamily="34" charset="-128"/>
                <a:ea typeface="Hiragino Sans W3" panose="020B0300000000000000" pitchFamily="34" charset="-128"/>
              </a:rPr>
              <a:t>shanghai@balconia.co.jp </a:t>
            </a:r>
          </a:p>
        </p:txBody>
      </p:sp>
      <p:sp>
        <p:nvSpPr>
          <p:cNvPr id="8" name="TextBox 7">
            <a:extLst>
              <a:ext uri="{FF2B5EF4-FFF2-40B4-BE49-F238E27FC236}">
                <a16:creationId xmlns:a16="http://schemas.microsoft.com/office/drawing/2014/main" id="{B3C0BF58-78B1-0569-A43F-0CA72BC252B5}"/>
              </a:ext>
            </a:extLst>
          </p:cNvPr>
          <p:cNvSpPr txBox="1"/>
          <p:nvPr/>
        </p:nvSpPr>
        <p:spPr>
          <a:xfrm>
            <a:off x="257007" y="4837110"/>
            <a:ext cx="5368493" cy="400110"/>
          </a:xfrm>
          <a:prstGeom prst="rect">
            <a:avLst/>
          </a:prstGeom>
          <a:noFill/>
        </p:spPr>
        <p:txBody>
          <a:bodyPr wrap="square" rtlCol="0">
            <a:spAutoFit/>
          </a:bodyPr>
          <a:lstStyle/>
          <a:p>
            <a:r>
              <a:rPr lang="ja-JP" altLang="en-US" sz="2000" b="1" dirty="0">
                <a:solidFill>
                  <a:schemeClr val="accent1"/>
                </a:solidFill>
                <a:latin typeface="Hiragino Sans W6" panose="020B0400000000000000" pitchFamily="34" charset="-128"/>
                <a:ea typeface="Hiragino Sans W6" panose="020B0400000000000000" pitchFamily="34" charset="-128"/>
              </a:rPr>
              <a:t>お問い合わせ</a:t>
            </a:r>
            <a:endParaRPr lang="en-US" altLang="ja-JP" sz="2000" b="1" dirty="0">
              <a:solidFill>
                <a:schemeClr val="accent1"/>
              </a:solidFill>
              <a:latin typeface="Hiragino Sans W6" panose="020B0400000000000000" pitchFamily="34" charset="-128"/>
              <a:ea typeface="Hiragino Sans W6" panose="020B0400000000000000" pitchFamily="34" charset="-128"/>
            </a:endParaRPr>
          </a:p>
        </p:txBody>
      </p:sp>
      <p:sp>
        <p:nvSpPr>
          <p:cNvPr id="9" name="TextBox 14">
            <a:extLst>
              <a:ext uri="{FF2B5EF4-FFF2-40B4-BE49-F238E27FC236}">
                <a16:creationId xmlns:a16="http://schemas.microsoft.com/office/drawing/2014/main" id="{FD24E845-BC60-84D5-CBE5-C26BA3127E0A}"/>
              </a:ext>
            </a:extLst>
          </p:cNvPr>
          <p:cNvSpPr txBox="1"/>
          <p:nvPr/>
        </p:nvSpPr>
        <p:spPr>
          <a:xfrm>
            <a:off x="223058" y="265867"/>
            <a:ext cx="1794081" cy="369332"/>
          </a:xfrm>
          <a:prstGeom prst="rect">
            <a:avLst/>
          </a:prstGeom>
          <a:noFill/>
        </p:spPr>
        <p:txBody>
          <a:bodyPr wrap="none" rtlCol="0">
            <a:spAutoFit/>
          </a:bodyPr>
          <a:lstStyle/>
          <a:p>
            <a:r>
              <a:rPr lang="en-JP" altLang="zh-CN">
                <a:latin typeface="Hiragino Sans W4" panose="020B0400000000000000" pitchFamily="34" charset="-128"/>
                <a:ea typeface="Hiragino Sans W4" panose="020B0400000000000000" pitchFamily="34" charset="-128"/>
              </a:rPr>
              <a:t>ご利用のルール</a:t>
            </a:r>
            <a:endParaRPr lang="en-JP" altLang="zh-CN" dirty="0">
              <a:latin typeface="Hiragino Sans W4" panose="020B0400000000000000" pitchFamily="34" charset="-128"/>
              <a:ea typeface="Hiragino Sans W4" panose="020B0400000000000000" pitchFamily="34" charset="-128"/>
            </a:endParaRPr>
          </a:p>
        </p:txBody>
      </p:sp>
      <p:cxnSp>
        <p:nvCxnSpPr>
          <p:cNvPr id="10" name="Straight Connector 5">
            <a:extLst>
              <a:ext uri="{FF2B5EF4-FFF2-40B4-BE49-F238E27FC236}">
                <a16:creationId xmlns:a16="http://schemas.microsoft.com/office/drawing/2014/main" id="{F63BDA9B-F6A2-E7F3-8809-11F89B563EBA}"/>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0D1112E1-A5F4-0F82-A47D-0B61A80FC120}"/>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2" name="Picture 12" descr="Logo, company name&#10;&#10;Description automatically generated">
            <a:extLst>
              <a:ext uri="{FF2B5EF4-FFF2-40B4-BE49-F238E27FC236}">
                <a16:creationId xmlns:a16="http://schemas.microsoft.com/office/drawing/2014/main" id="{0C9A6D04-B474-F7E8-D2E5-1D13F3560B0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Tree>
    <p:extLst>
      <p:ext uri="{BB962C8B-B14F-4D97-AF65-F5344CB8AC3E}">
        <p14:creationId xmlns:p14="http://schemas.microsoft.com/office/powerpoint/2010/main" val="366319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FCA607-BC27-F64E-9490-29E99DF3BD45}"/>
              </a:ext>
            </a:extLst>
          </p:cNvPr>
          <p:cNvGrpSpPr/>
          <p:nvPr/>
        </p:nvGrpSpPr>
        <p:grpSpPr>
          <a:xfrm>
            <a:off x="-6350" y="0"/>
            <a:ext cx="12192000" cy="6157234"/>
            <a:chOff x="0" y="0"/>
            <a:chExt cx="24384000" cy="12314468"/>
          </a:xfrm>
        </p:grpSpPr>
        <p:pic>
          <p:nvPicPr>
            <p:cNvPr id="162" name="Image" descr="Image">
              <a:extLst>
                <a:ext uri="{FF2B5EF4-FFF2-40B4-BE49-F238E27FC236}">
                  <a16:creationId xmlns:a16="http://schemas.microsoft.com/office/drawing/2014/main" id="{67B9B699-8D29-2746-8ADA-7F6C2AB92711}"/>
                </a:ext>
              </a:extLst>
            </p:cNvPr>
            <p:cNvPicPr>
              <a:picLocks noChangeAspect="1"/>
            </p:cNvPicPr>
            <p:nvPr/>
          </p:nvPicPr>
          <p:blipFill>
            <a:blip r:embed="rId2"/>
            <a:srcRect t="8714" b="8714"/>
            <a:stretch>
              <a:fillRect/>
            </a:stretch>
          </p:blipFill>
          <p:spPr>
            <a:xfrm>
              <a:off x="0" y="0"/>
              <a:ext cx="24384000" cy="5093265"/>
            </a:xfrm>
            <a:prstGeom prst="rect">
              <a:avLst/>
            </a:prstGeom>
            <a:ln w="12700">
              <a:miter lim="400000"/>
            </a:ln>
          </p:spPr>
        </p:pic>
        <p:sp>
          <p:nvSpPr>
            <p:cNvPr id="164" name="OUR SERVICE">
              <a:extLst>
                <a:ext uri="{FF2B5EF4-FFF2-40B4-BE49-F238E27FC236}">
                  <a16:creationId xmlns:a16="http://schemas.microsoft.com/office/drawing/2014/main" id="{93891177-905A-DA44-8A98-5220CB752B9C}"/>
                </a:ext>
              </a:extLst>
            </p:cNvPr>
            <p:cNvSpPr txBox="1"/>
            <p:nvPr/>
          </p:nvSpPr>
          <p:spPr>
            <a:xfrm>
              <a:off x="7970276" y="1828398"/>
              <a:ext cx="8412560" cy="1436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9000">
                  <a:solidFill>
                    <a:srgbClr val="FFFFFF"/>
                  </a:solidFill>
                  <a:latin typeface="Avenir Medium"/>
                  <a:ea typeface="Avenir Medium"/>
                  <a:cs typeface="Avenir Medium"/>
                  <a:sym typeface="Avenir Medium"/>
                </a:defRPr>
              </a:lvl1pPr>
            </a:lstStyle>
            <a:p>
              <a:pPr algn="ctr"/>
              <a:r>
                <a:rPr lang="ja-JP" altLang="en-US" sz="4000">
                  <a:latin typeface="Hiragino Sans W3" panose="020B0300000000000000" pitchFamily="34" charset="-128"/>
                  <a:ea typeface="Hiragino Sans W3" panose="020B0300000000000000" pitchFamily="34" charset="-128"/>
                </a:rPr>
                <a:t>本資料の位置付け</a:t>
              </a:r>
              <a:endParaRPr sz="4000" dirty="0">
                <a:latin typeface="Hiragino Sans W3" panose="020B0300000000000000" pitchFamily="34" charset="-128"/>
                <a:ea typeface="Hiragino Sans W3" panose="020B0300000000000000" pitchFamily="34" charset="-128"/>
              </a:endParaRPr>
            </a:p>
          </p:txBody>
        </p:sp>
        <p:sp>
          <p:nvSpPr>
            <p:cNvPr id="185" name="Line">
              <a:extLst>
                <a:ext uri="{FF2B5EF4-FFF2-40B4-BE49-F238E27FC236}">
                  <a16:creationId xmlns:a16="http://schemas.microsoft.com/office/drawing/2014/main" id="{BC27BC9A-13F4-4F42-92B3-6D50CF33D19A}"/>
                </a:ext>
              </a:extLst>
            </p:cNvPr>
            <p:cNvSpPr/>
            <p:nvPr/>
          </p:nvSpPr>
          <p:spPr>
            <a:xfrm flipV="1">
              <a:off x="12192000" y="6044649"/>
              <a:ext cx="1" cy="6269819"/>
            </a:xfrm>
            <a:prstGeom prst="line">
              <a:avLst/>
            </a:prstGeom>
            <a:ln w="63500">
              <a:solidFill>
                <a:srgbClr val="377F9F"/>
              </a:solidFill>
              <a:miter lim="400000"/>
            </a:ln>
          </p:spPr>
          <p:txBody>
            <a:bodyPr lIns="50800" tIns="50800" rIns="50800" bIns="50800" anchor="ctr"/>
            <a:lstStyle/>
            <a:p>
              <a:endParaRPr/>
            </a:p>
          </p:txBody>
        </p:sp>
      </p:grpSp>
      <p:sp>
        <p:nvSpPr>
          <p:cNvPr id="186" name="TextBox 185">
            <a:extLst>
              <a:ext uri="{FF2B5EF4-FFF2-40B4-BE49-F238E27FC236}">
                <a16:creationId xmlns:a16="http://schemas.microsoft.com/office/drawing/2014/main" id="{90E82ED3-D94E-E649-99EF-E73D84851345}"/>
              </a:ext>
            </a:extLst>
          </p:cNvPr>
          <p:cNvSpPr txBox="1"/>
          <p:nvPr/>
        </p:nvSpPr>
        <p:spPr>
          <a:xfrm>
            <a:off x="361743" y="4189475"/>
            <a:ext cx="5368493" cy="1754326"/>
          </a:xfrm>
          <a:prstGeom prst="rect">
            <a:avLst/>
          </a:prstGeom>
          <a:noFill/>
        </p:spPr>
        <p:txBody>
          <a:bodyPr wrap="square" rtlCol="0">
            <a:spAutoFit/>
          </a:bodyPr>
          <a:lstStyle/>
          <a:p>
            <a:r>
              <a:rPr lang="ja-JP" altLang="en-US" sz="1600" dirty="0">
                <a:solidFill>
                  <a:schemeClr val="tx1">
                    <a:lumMod val="75000"/>
                  </a:schemeClr>
                </a:solidFill>
                <a:latin typeface="Hiragino Sans W2" panose="020B0300000000000000" pitchFamily="34" charset="-128"/>
                <a:ea typeface="Hiragino Sans W2" panose="020B0300000000000000" pitchFamily="34" charset="-128"/>
              </a:rPr>
              <a:t>以下書籍の読者特典として作成したものなので、各工程の詳細や使い方に関しては書籍をご覧ください。</a:t>
            </a:r>
            <a:endParaRPr lang="en-US" altLang="ja-JP" sz="1600" dirty="0">
              <a:solidFill>
                <a:schemeClr val="tx1">
                  <a:lumMod val="75000"/>
                </a:schemeClr>
              </a:solidFill>
              <a:latin typeface="Hiragino Sans W2" panose="020B0300000000000000" pitchFamily="34" charset="-128"/>
              <a:ea typeface="Hiragino Sans W2" panose="020B0300000000000000" pitchFamily="34" charset="-128"/>
            </a:endParaRPr>
          </a:p>
          <a:p>
            <a:endParaRPr lang="en-US" altLang="ja-JP" sz="1600" dirty="0">
              <a:solidFill>
                <a:schemeClr val="tx1">
                  <a:lumMod val="75000"/>
                </a:schemeClr>
              </a:solidFill>
              <a:latin typeface="Hiragino Sans W2" panose="020B0300000000000000" pitchFamily="34" charset="-128"/>
              <a:ea typeface="Hiragino Sans W2" panose="020B0300000000000000" pitchFamily="34" charset="-128"/>
            </a:endParaRPr>
          </a:p>
          <a:p>
            <a:r>
              <a:rPr lang="ja-JP" altLang="en-US" sz="1600" dirty="0">
                <a:solidFill>
                  <a:schemeClr val="tx1">
                    <a:lumMod val="75000"/>
                  </a:schemeClr>
                </a:solidFill>
                <a:latin typeface="Hiragino Sans W2" panose="020B0300000000000000" pitchFamily="34" charset="-128"/>
                <a:ea typeface="Hiragino Sans W2" panose="020B0300000000000000" pitchFamily="34" charset="-128"/>
              </a:rPr>
              <a:t>ブランドカルチャライズ</a:t>
            </a:r>
            <a:r>
              <a:rPr lang="en-US" altLang="ja-JP" sz="1600" dirty="0">
                <a:solidFill>
                  <a:schemeClr val="tx1">
                    <a:lumMod val="75000"/>
                  </a:schemeClr>
                </a:solidFill>
                <a:latin typeface="Hiragino Sans W2" panose="020B0300000000000000" pitchFamily="34" charset="-128"/>
                <a:ea typeface="Hiragino Sans W2" panose="020B0300000000000000" pitchFamily="34" charset="-128"/>
              </a:rPr>
              <a:t>―</a:t>
            </a:r>
            <a:r>
              <a:rPr lang="ja-JP" altLang="en-US" sz="1600" dirty="0">
                <a:solidFill>
                  <a:schemeClr val="tx1">
                    <a:lumMod val="75000"/>
                  </a:schemeClr>
                </a:solidFill>
                <a:latin typeface="Hiragino Sans W2" panose="020B0300000000000000" pitchFamily="34" charset="-128"/>
                <a:ea typeface="Hiragino Sans W2" panose="020B0300000000000000" pitchFamily="34" charset="-128"/>
              </a:rPr>
              <a:t>あなたの商品を世界で売るマーケティングの技法</a:t>
            </a:r>
            <a:endParaRPr lang="en-US" altLang="ja-JP" sz="1600" dirty="0">
              <a:solidFill>
                <a:schemeClr val="tx1">
                  <a:lumMod val="75000"/>
                </a:schemeClr>
              </a:solidFill>
              <a:latin typeface="Hiragino Sans W2" panose="020B0300000000000000" pitchFamily="34" charset="-128"/>
              <a:ea typeface="Hiragino Sans W2" panose="020B0300000000000000" pitchFamily="34" charset="-128"/>
            </a:endParaRPr>
          </a:p>
          <a:p>
            <a:r>
              <a:rPr lang="en-US" altLang="ja-JP" sz="1400" dirty="0">
                <a:solidFill>
                  <a:schemeClr val="tx1">
                    <a:lumMod val="75000"/>
                  </a:schemeClr>
                </a:solidFill>
                <a:latin typeface="Hiragino Sans W2" panose="020B0300000000000000" pitchFamily="34" charset="-128"/>
                <a:ea typeface="Hiragino Sans W2" panose="020B0300000000000000" pitchFamily="34" charset="-128"/>
                <a:hlinkClick r:id="rId3"/>
              </a:rPr>
              <a:t>https://www.amazon.co.jp/dp/4295406953</a:t>
            </a:r>
            <a:endParaRPr lang="en-US" altLang="ja-JP" sz="1400" dirty="0">
              <a:solidFill>
                <a:schemeClr val="tx1">
                  <a:lumMod val="75000"/>
                </a:schemeClr>
              </a:solidFill>
              <a:latin typeface="Hiragino Sans W2" panose="020B0300000000000000" pitchFamily="34" charset="-128"/>
              <a:ea typeface="Hiragino Sans W2" panose="020B0300000000000000" pitchFamily="34" charset="-128"/>
            </a:endParaRPr>
          </a:p>
          <a:p>
            <a:endParaRPr lang="en-US" altLang="ja-JP" sz="1400" dirty="0">
              <a:solidFill>
                <a:schemeClr val="tx1">
                  <a:lumMod val="75000"/>
                </a:schemeClr>
              </a:solidFill>
              <a:latin typeface="Hiragino Sans W2" panose="020B0300000000000000" pitchFamily="34" charset="-128"/>
              <a:ea typeface="Hiragino Sans W2" panose="020B0300000000000000" pitchFamily="34" charset="-128"/>
            </a:endParaRPr>
          </a:p>
        </p:txBody>
      </p:sp>
      <p:sp>
        <p:nvSpPr>
          <p:cNvPr id="187" name="TextBox 186">
            <a:extLst>
              <a:ext uri="{FF2B5EF4-FFF2-40B4-BE49-F238E27FC236}">
                <a16:creationId xmlns:a16="http://schemas.microsoft.com/office/drawing/2014/main" id="{713135D6-9D6D-EA4F-99FA-8A3E8CBB4E1C}"/>
              </a:ext>
            </a:extLst>
          </p:cNvPr>
          <p:cNvSpPr txBox="1"/>
          <p:nvPr/>
        </p:nvSpPr>
        <p:spPr>
          <a:xfrm>
            <a:off x="361743" y="3172968"/>
            <a:ext cx="5368493" cy="707886"/>
          </a:xfrm>
          <a:prstGeom prst="rect">
            <a:avLst/>
          </a:prstGeom>
          <a:noFill/>
        </p:spPr>
        <p:txBody>
          <a:bodyPr wrap="square" rtlCol="0">
            <a:spAutoFit/>
          </a:bodyPr>
          <a:lstStyle/>
          <a:p>
            <a:r>
              <a:rPr lang="ja-JP" altLang="en-US" sz="2000" b="1" dirty="0">
                <a:solidFill>
                  <a:schemeClr val="accent1"/>
                </a:solidFill>
                <a:latin typeface="Hiragino Kaku Gothic Pro W6" panose="020B0300000000000000" pitchFamily="34" charset="-128"/>
                <a:ea typeface="Hiragino Kaku Gothic Pro W6" panose="020B0300000000000000" pitchFamily="34" charset="-128"/>
              </a:rPr>
              <a:t>書籍「ブランドカルチャライズ」の</a:t>
            </a:r>
            <a:endParaRPr lang="en-US" altLang="ja-JP" sz="2000" b="1" dirty="0">
              <a:solidFill>
                <a:schemeClr val="accent1"/>
              </a:solidFill>
              <a:latin typeface="Hiragino Kaku Gothic Pro W6" panose="020B0300000000000000" pitchFamily="34" charset="-128"/>
              <a:ea typeface="Hiragino Kaku Gothic Pro W6" panose="020B0300000000000000" pitchFamily="34" charset="-128"/>
            </a:endParaRPr>
          </a:p>
          <a:p>
            <a:r>
              <a:rPr lang="ja-JP" altLang="en-US" sz="2000" b="1" dirty="0">
                <a:solidFill>
                  <a:schemeClr val="accent1"/>
                </a:solidFill>
                <a:latin typeface="Hiragino Kaku Gothic Pro W6" panose="020B0300000000000000" pitchFamily="34" charset="-128"/>
                <a:ea typeface="Hiragino Kaku Gothic Pro W6" panose="020B0300000000000000" pitchFamily="34" charset="-128"/>
              </a:rPr>
              <a:t>読者特典として作成しています。</a:t>
            </a:r>
            <a:endParaRPr lang="en-US" altLang="ja-JP" sz="2000" b="1" dirty="0">
              <a:solidFill>
                <a:schemeClr val="accent1"/>
              </a:solidFill>
              <a:latin typeface="Hiragino Kaku Gothic Pro W6" panose="020B0300000000000000" pitchFamily="34" charset="-128"/>
              <a:ea typeface="Hiragino Kaku Gothic Pro W6" panose="020B0300000000000000" pitchFamily="34" charset="-128"/>
            </a:endParaRPr>
          </a:p>
        </p:txBody>
      </p:sp>
      <p:pic>
        <p:nvPicPr>
          <p:cNvPr id="7" name="图片 6" descr="文本, 信件, 白板&#10;&#10;描述已自动生成">
            <a:extLst>
              <a:ext uri="{FF2B5EF4-FFF2-40B4-BE49-F238E27FC236}">
                <a16:creationId xmlns:a16="http://schemas.microsoft.com/office/drawing/2014/main" id="{AB22EACD-FCD0-893A-A033-658612166588}"/>
              </a:ext>
            </a:extLst>
          </p:cNvPr>
          <p:cNvPicPr>
            <a:picLocks noChangeAspect="1"/>
          </p:cNvPicPr>
          <p:nvPr/>
        </p:nvPicPr>
        <p:blipFill rotWithShape="1">
          <a:blip r:embed="rId4"/>
          <a:srcRect t="5404" b="5406"/>
          <a:stretch/>
        </p:blipFill>
        <p:spPr>
          <a:xfrm>
            <a:off x="5935799" y="2926080"/>
            <a:ext cx="5829300" cy="3327400"/>
          </a:xfrm>
          <a:prstGeom prst="rect">
            <a:avLst/>
          </a:prstGeom>
        </p:spPr>
      </p:pic>
      <p:cxnSp>
        <p:nvCxnSpPr>
          <p:cNvPr id="4" name="Straight Connector 5">
            <a:extLst>
              <a:ext uri="{FF2B5EF4-FFF2-40B4-BE49-F238E27FC236}">
                <a16:creationId xmlns:a16="http://schemas.microsoft.com/office/drawing/2014/main" id="{23AFAC0A-AB89-806B-9BDE-E9A86480D9B7}"/>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5" name="TextBox 7">
            <a:extLst>
              <a:ext uri="{FF2B5EF4-FFF2-40B4-BE49-F238E27FC236}">
                <a16:creationId xmlns:a16="http://schemas.microsoft.com/office/drawing/2014/main" id="{D2ED32E8-3876-6939-36FC-0C7BAB5AF352}"/>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8" name="図 1">
            <a:extLst>
              <a:ext uri="{FF2B5EF4-FFF2-40B4-BE49-F238E27FC236}">
                <a16:creationId xmlns:a16="http://schemas.microsoft.com/office/drawing/2014/main" id="{34C59B50-41FA-6B6C-839E-CD633F66D1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79629" y="327379"/>
            <a:ext cx="669560" cy="589400"/>
          </a:xfrm>
          <a:prstGeom prst="rect">
            <a:avLst/>
          </a:prstGeom>
        </p:spPr>
      </p:pic>
    </p:spTree>
    <p:extLst>
      <p:ext uri="{BB962C8B-B14F-4D97-AF65-F5344CB8AC3E}">
        <p14:creationId xmlns:p14="http://schemas.microsoft.com/office/powerpoint/2010/main" val="84919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6413F020-DB49-DC71-3E54-EACBDED80453}"/>
              </a:ext>
            </a:extLst>
          </p:cNvPr>
          <p:cNvSpPr/>
          <p:nvPr/>
        </p:nvSpPr>
        <p:spPr>
          <a:xfrm>
            <a:off x="7552091" y="1049557"/>
            <a:ext cx="3368157" cy="542481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9" name="Rounded Rectangle 18">
            <a:extLst>
              <a:ext uri="{FF2B5EF4-FFF2-40B4-BE49-F238E27FC236}">
                <a16:creationId xmlns:a16="http://schemas.microsoft.com/office/drawing/2014/main" id="{8662A890-6E8B-364D-7A6D-F4A005FC8098}"/>
              </a:ext>
            </a:extLst>
          </p:cNvPr>
          <p:cNvSpPr/>
          <p:nvPr/>
        </p:nvSpPr>
        <p:spPr>
          <a:xfrm>
            <a:off x="678326" y="1049557"/>
            <a:ext cx="5909279" cy="542481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3409908" cy="369332"/>
          </a:xfrm>
          <a:prstGeom prst="rect">
            <a:avLst/>
          </a:prstGeom>
          <a:noFill/>
        </p:spPr>
        <p:txBody>
          <a:bodyPr wrap="none" rtlCol="0">
            <a:spAutoFit/>
          </a:bodyPr>
          <a:lstStyle/>
          <a:p>
            <a:r>
              <a:rPr lang="en-US" dirty="0">
                <a:latin typeface="Hiragino Sans W4" panose="020B0400000000000000" pitchFamily="34" charset="-128"/>
                <a:ea typeface="Hiragino Sans W4" panose="020B0400000000000000" pitchFamily="34" charset="-128"/>
              </a:rPr>
              <a:t>ブランドカルチャライズ全体像</a:t>
            </a:r>
            <a:endParaRPr lang="x-none" dirty="0">
              <a:latin typeface="Hiragino Sans W4" panose="020B0400000000000000" pitchFamily="34" charset="-128"/>
              <a:ea typeface="Hiragino Sans W4" panose="020B0400000000000000" pitchFamily="34" charset="-128"/>
            </a:endParaRPr>
          </a:p>
        </p:txBody>
      </p:sp>
      <p:sp>
        <p:nvSpPr>
          <p:cNvPr id="10" name="Rectangle 9">
            <a:extLst>
              <a:ext uri="{FF2B5EF4-FFF2-40B4-BE49-F238E27FC236}">
                <a16:creationId xmlns:a16="http://schemas.microsoft.com/office/drawing/2014/main" id="{222AB375-E79F-A568-080E-4EEAC1A42727}"/>
              </a:ext>
            </a:extLst>
          </p:cNvPr>
          <p:cNvSpPr/>
          <p:nvPr/>
        </p:nvSpPr>
        <p:spPr>
          <a:xfrm>
            <a:off x="3919445" y="1651378"/>
            <a:ext cx="2237980" cy="7246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JP" sz="1200" noProof="0" dirty="0">
                <a:solidFill>
                  <a:schemeClr val="tx1">
                    <a:lumMod val="75000"/>
                  </a:schemeClr>
                </a:solidFill>
                <a:latin typeface="Hiragino Sans W2" panose="020B0300000000000000" pitchFamily="34" charset="-128"/>
                <a:ea typeface="Hiragino Sans W2" panose="020B0300000000000000" pitchFamily="34" charset="-128"/>
              </a:rPr>
              <a:t>機会の発見</a:t>
            </a:r>
          </a:p>
        </p:txBody>
      </p:sp>
      <p:sp>
        <p:nvSpPr>
          <p:cNvPr id="11" name="Rectangle 10">
            <a:extLst>
              <a:ext uri="{FF2B5EF4-FFF2-40B4-BE49-F238E27FC236}">
                <a16:creationId xmlns:a16="http://schemas.microsoft.com/office/drawing/2014/main" id="{82A20D07-575F-82DB-9081-77C57C1447DE}"/>
              </a:ext>
            </a:extLst>
          </p:cNvPr>
          <p:cNvSpPr/>
          <p:nvPr/>
        </p:nvSpPr>
        <p:spPr>
          <a:xfrm>
            <a:off x="3919445" y="2885665"/>
            <a:ext cx="2237980" cy="7246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JP" sz="1200" noProof="0" dirty="0">
                <a:solidFill>
                  <a:schemeClr val="tx1">
                    <a:lumMod val="75000"/>
                  </a:schemeClr>
                </a:solidFill>
                <a:latin typeface="Hiragino Sans W2" panose="020B0300000000000000" pitchFamily="34" charset="-128"/>
                <a:ea typeface="Hiragino Sans W2" panose="020B0300000000000000" pitchFamily="34" charset="-128"/>
              </a:rPr>
              <a:t>ターゲットを理解する</a:t>
            </a:r>
          </a:p>
        </p:txBody>
      </p:sp>
      <p:sp>
        <p:nvSpPr>
          <p:cNvPr id="12" name="Rectangle 11">
            <a:extLst>
              <a:ext uri="{FF2B5EF4-FFF2-40B4-BE49-F238E27FC236}">
                <a16:creationId xmlns:a16="http://schemas.microsoft.com/office/drawing/2014/main" id="{624A55F0-E098-6E7A-2CD7-9A41B435305D}"/>
              </a:ext>
            </a:extLst>
          </p:cNvPr>
          <p:cNvSpPr/>
          <p:nvPr/>
        </p:nvSpPr>
        <p:spPr>
          <a:xfrm>
            <a:off x="3919445" y="4119952"/>
            <a:ext cx="2237980" cy="7246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ltLang="en-US" sz="1200" noProof="0" dirty="0">
                <a:solidFill>
                  <a:schemeClr val="tx1">
                    <a:lumMod val="75000"/>
                  </a:schemeClr>
                </a:solidFill>
                <a:latin typeface="Hiragino Sans W2" panose="020B0300000000000000" pitchFamily="34" charset="-128"/>
                <a:ea typeface="Hiragino Sans W2" panose="020B0300000000000000" pitchFamily="34" charset="-128"/>
              </a:rPr>
              <a:t>ブランド・エクイティを</a:t>
            </a:r>
            <a:endParaRPr lang="en-US" altLang="ja-JP" sz="1200" noProof="0" dirty="0">
              <a:solidFill>
                <a:schemeClr val="tx1">
                  <a:lumMod val="75000"/>
                </a:schemeClr>
              </a:solidFill>
              <a:latin typeface="Hiragino Sans W2" panose="020B0300000000000000" pitchFamily="34" charset="-128"/>
              <a:ea typeface="Hiragino Sans W2" panose="020B0300000000000000" pitchFamily="34" charset="-128"/>
            </a:endParaRPr>
          </a:p>
          <a:p>
            <a:pPr algn="ctr" rtl="0"/>
            <a:r>
              <a:rPr lang="ja-JP" altLang="en-US" sz="1200" noProof="0" dirty="0">
                <a:solidFill>
                  <a:schemeClr val="tx1">
                    <a:lumMod val="75000"/>
                  </a:schemeClr>
                </a:solidFill>
                <a:latin typeface="Hiragino Sans W2" panose="020B0300000000000000" pitchFamily="34" charset="-128"/>
                <a:ea typeface="Hiragino Sans W2" panose="020B0300000000000000" pitchFamily="34" charset="-128"/>
              </a:rPr>
              <a:t>カルチャライズする</a:t>
            </a:r>
            <a:endParaRPr lang="en-JP" sz="1200" noProof="0" dirty="0">
              <a:solidFill>
                <a:schemeClr val="tx1">
                  <a:lumMod val="75000"/>
                </a:schemeClr>
              </a:solidFill>
              <a:latin typeface="Hiragino Sans W2" panose="020B0300000000000000" pitchFamily="34" charset="-128"/>
              <a:ea typeface="Hiragino Sans W2" panose="020B0300000000000000" pitchFamily="34" charset="-128"/>
            </a:endParaRPr>
          </a:p>
        </p:txBody>
      </p:sp>
      <p:sp>
        <p:nvSpPr>
          <p:cNvPr id="14" name="Rectangle 13">
            <a:extLst>
              <a:ext uri="{FF2B5EF4-FFF2-40B4-BE49-F238E27FC236}">
                <a16:creationId xmlns:a16="http://schemas.microsoft.com/office/drawing/2014/main" id="{AE14B0CC-5001-0461-BEDD-2132A8BB36A2}"/>
              </a:ext>
            </a:extLst>
          </p:cNvPr>
          <p:cNvSpPr/>
          <p:nvPr/>
        </p:nvSpPr>
        <p:spPr>
          <a:xfrm>
            <a:off x="3919445" y="5354238"/>
            <a:ext cx="2237980" cy="7246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JP" sz="1200" noProof="0" dirty="0">
                <a:solidFill>
                  <a:schemeClr val="tx1">
                    <a:lumMod val="75000"/>
                  </a:schemeClr>
                </a:solidFill>
                <a:latin typeface="Hiragino Sans W2" panose="020B0300000000000000" pitchFamily="34" charset="-128"/>
                <a:ea typeface="Hiragino Sans W2" panose="020B0300000000000000" pitchFamily="34" charset="-128"/>
              </a:rPr>
              <a:t>ブランドガイドを</a:t>
            </a:r>
          </a:p>
          <a:p>
            <a:pPr algn="ctr" rtl="0"/>
            <a:r>
              <a:rPr lang="en-JP" sz="1200" noProof="0" dirty="0">
                <a:solidFill>
                  <a:schemeClr val="tx1">
                    <a:lumMod val="75000"/>
                  </a:schemeClr>
                </a:solidFill>
                <a:latin typeface="Hiragino Sans W2" panose="020B0300000000000000" pitchFamily="34" charset="-128"/>
                <a:ea typeface="Hiragino Sans W2" panose="020B0300000000000000" pitchFamily="34" charset="-128"/>
              </a:rPr>
              <a:t>開発する</a:t>
            </a:r>
          </a:p>
        </p:txBody>
      </p:sp>
      <p:sp>
        <p:nvSpPr>
          <p:cNvPr id="17" name="Rounded Rectangle 16">
            <a:extLst>
              <a:ext uri="{FF2B5EF4-FFF2-40B4-BE49-F238E27FC236}">
                <a16:creationId xmlns:a16="http://schemas.microsoft.com/office/drawing/2014/main" id="{97EC137D-7369-3853-89B2-554E54EEE863}"/>
              </a:ext>
            </a:extLst>
          </p:cNvPr>
          <p:cNvSpPr/>
          <p:nvPr/>
        </p:nvSpPr>
        <p:spPr>
          <a:xfrm>
            <a:off x="3629947" y="1651378"/>
            <a:ext cx="536713" cy="4427473"/>
          </a:xfrm>
          <a:prstGeom prst="roundRect">
            <a:avLst>
              <a:gd name="adj" fmla="val 0"/>
            </a:avLst>
          </a:prstGeom>
          <a:no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JP" sz="1462" noProof="0" dirty="0">
              <a:latin typeface="Meiryo UI" panose="020B0604030504040204" pitchFamily="50" charset="-128"/>
              <a:ea typeface="Meiryo UI" panose="020B0604030504040204" pitchFamily="50" charset="-128"/>
            </a:endParaRPr>
          </a:p>
        </p:txBody>
      </p:sp>
      <p:sp>
        <p:nvSpPr>
          <p:cNvPr id="18" name="文本框 6">
            <a:extLst>
              <a:ext uri="{FF2B5EF4-FFF2-40B4-BE49-F238E27FC236}">
                <a16:creationId xmlns:a16="http://schemas.microsoft.com/office/drawing/2014/main" id="{030C4357-C689-0906-6A7C-C05508547C2A}"/>
              </a:ext>
            </a:extLst>
          </p:cNvPr>
          <p:cNvSpPr txBox="1"/>
          <p:nvPr/>
        </p:nvSpPr>
        <p:spPr>
          <a:xfrm>
            <a:off x="678326" y="3403211"/>
            <a:ext cx="2060449" cy="830997"/>
          </a:xfrm>
          <a:prstGeom prst="rect">
            <a:avLst/>
          </a:prstGeom>
          <a:noFill/>
        </p:spPr>
        <p:txBody>
          <a:bodyPr wrap="square" rtlCol="0">
            <a:spAutoFit/>
          </a:bodyPr>
          <a:lstStyle/>
          <a:p>
            <a:pPr algn="r">
              <a:spcAft>
                <a:spcPts val="600"/>
              </a:spcAft>
            </a:pPr>
            <a:r>
              <a:rPr lang="zh-CN" altLang="en-US" sz="1600" dirty="0">
                <a:latin typeface="Hiragino Sans W5" panose="020B0400000000000000" pitchFamily="34" charset="-128"/>
                <a:ea typeface="Hiragino Sans W5" panose="020B0400000000000000" pitchFamily="34" charset="-128"/>
              </a:rPr>
              <a:t>現地の</a:t>
            </a:r>
            <a:br>
              <a:rPr lang="en-US" altLang="zh-CN" sz="1600" dirty="0">
                <a:latin typeface="Hiragino Sans W5" panose="020B0400000000000000" pitchFamily="34" charset="-128"/>
                <a:ea typeface="Hiragino Sans W5" panose="020B0400000000000000" pitchFamily="34" charset="-128"/>
              </a:rPr>
            </a:br>
            <a:r>
              <a:rPr lang="zh-CN" altLang="en-US" sz="1600" dirty="0">
                <a:latin typeface="Hiragino Sans W5" panose="020B0400000000000000" pitchFamily="34" charset="-128"/>
                <a:ea typeface="Hiragino Sans W5" panose="020B0400000000000000" pitchFamily="34" charset="-128"/>
              </a:rPr>
              <a:t>バックグラウンドを</a:t>
            </a:r>
            <a:br>
              <a:rPr lang="en-US" altLang="zh-CN" sz="1600" dirty="0">
                <a:latin typeface="Hiragino Sans W5" panose="020B0400000000000000" pitchFamily="34" charset="-128"/>
                <a:ea typeface="Hiragino Sans W5" panose="020B0400000000000000" pitchFamily="34" charset="-128"/>
              </a:rPr>
            </a:br>
            <a:r>
              <a:rPr lang="zh-CN" altLang="en-US" sz="1600" dirty="0">
                <a:latin typeface="Hiragino Sans W5" panose="020B0400000000000000" pitchFamily="34" charset="-128"/>
                <a:ea typeface="Hiragino Sans W5" panose="020B0400000000000000" pitchFamily="34" charset="-128"/>
              </a:rPr>
              <a:t>理解する</a:t>
            </a:r>
            <a:endParaRPr lang="en-US" altLang="zh-CN" sz="1600" dirty="0">
              <a:latin typeface="Hiragino Sans W5" panose="020B0400000000000000" pitchFamily="34" charset="-128"/>
              <a:ea typeface="Hiragino Sans W5" panose="020B0400000000000000" pitchFamily="34" charset="-128"/>
            </a:endParaRPr>
          </a:p>
        </p:txBody>
      </p:sp>
      <p:cxnSp>
        <p:nvCxnSpPr>
          <p:cNvPr id="20" name="Straight Connector 19">
            <a:extLst>
              <a:ext uri="{FF2B5EF4-FFF2-40B4-BE49-F238E27FC236}">
                <a16:creationId xmlns:a16="http://schemas.microsoft.com/office/drawing/2014/main" id="{18F2F8CA-22BC-5A1E-082E-F371DA5867F6}"/>
              </a:ext>
            </a:extLst>
          </p:cNvPr>
          <p:cNvCxnSpPr>
            <a:cxnSpLocks/>
          </p:cNvCxnSpPr>
          <p:nvPr/>
        </p:nvCxnSpPr>
        <p:spPr>
          <a:xfrm>
            <a:off x="2798073" y="3818710"/>
            <a:ext cx="1003890" cy="0"/>
          </a:xfrm>
          <a:prstGeom prst="line">
            <a:avLst/>
          </a:prstGeom>
          <a:ln w="28575">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Google Shape;240;p14">
            <a:extLst>
              <a:ext uri="{FF2B5EF4-FFF2-40B4-BE49-F238E27FC236}">
                <a16:creationId xmlns:a16="http://schemas.microsoft.com/office/drawing/2014/main" id="{C0494DFE-01DC-89EF-81CA-F2255D86F631}"/>
              </a:ext>
            </a:extLst>
          </p:cNvPr>
          <p:cNvCxnSpPr/>
          <p:nvPr/>
        </p:nvCxnSpPr>
        <p:spPr>
          <a:xfrm>
            <a:off x="4885711" y="2482624"/>
            <a:ext cx="0" cy="251807"/>
          </a:xfrm>
          <a:prstGeom prst="straightConnector1">
            <a:avLst/>
          </a:prstGeom>
          <a:noFill/>
          <a:ln w="9525" cap="flat" cmpd="sng">
            <a:solidFill>
              <a:schemeClr val="accent1"/>
            </a:solidFill>
            <a:prstDash val="solid"/>
            <a:miter lim="800000"/>
            <a:headEnd type="none" w="sm" len="sm"/>
            <a:tailEnd type="triangle" w="med" len="med"/>
          </a:ln>
        </p:spPr>
      </p:cxnSp>
      <p:cxnSp>
        <p:nvCxnSpPr>
          <p:cNvPr id="22" name="Google Shape;241;p14">
            <a:extLst>
              <a:ext uri="{FF2B5EF4-FFF2-40B4-BE49-F238E27FC236}">
                <a16:creationId xmlns:a16="http://schemas.microsoft.com/office/drawing/2014/main" id="{E332F8A7-6742-2693-EADB-DF08968B4509}"/>
              </a:ext>
            </a:extLst>
          </p:cNvPr>
          <p:cNvCxnSpPr/>
          <p:nvPr/>
        </p:nvCxnSpPr>
        <p:spPr>
          <a:xfrm rot="10800000">
            <a:off x="5186604" y="2482624"/>
            <a:ext cx="0" cy="255101"/>
          </a:xfrm>
          <a:prstGeom prst="straightConnector1">
            <a:avLst/>
          </a:prstGeom>
          <a:noFill/>
          <a:ln w="9525" cap="flat" cmpd="sng">
            <a:solidFill>
              <a:schemeClr val="accent1"/>
            </a:solidFill>
            <a:prstDash val="solid"/>
            <a:miter lim="800000"/>
            <a:headEnd type="none" w="sm" len="sm"/>
            <a:tailEnd type="triangle" w="med" len="med"/>
          </a:ln>
        </p:spPr>
      </p:cxnSp>
      <p:cxnSp>
        <p:nvCxnSpPr>
          <p:cNvPr id="23" name="Google Shape;240;p14">
            <a:extLst>
              <a:ext uri="{FF2B5EF4-FFF2-40B4-BE49-F238E27FC236}">
                <a16:creationId xmlns:a16="http://schemas.microsoft.com/office/drawing/2014/main" id="{BA7BAFE6-0A89-B543-5322-6CAEEA5A7197}"/>
              </a:ext>
            </a:extLst>
          </p:cNvPr>
          <p:cNvCxnSpPr/>
          <p:nvPr/>
        </p:nvCxnSpPr>
        <p:spPr>
          <a:xfrm>
            <a:off x="4885711" y="3729533"/>
            <a:ext cx="0" cy="251807"/>
          </a:xfrm>
          <a:prstGeom prst="straightConnector1">
            <a:avLst/>
          </a:prstGeom>
          <a:noFill/>
          <a:ln w="9525" cap="flat" cmpd="sng">
            <a:solidFill>
              <a:schemeClr val="accent1"/>
            </a:solidFill>
            <a:prstDash val="solid"/>
            <a:miter lim="800000"/>
            <a:headEnd type="none" w="sm" len="sm"/>
            <a:tailEnd type="triangle" w="med" len="med"/>
          </a:ln>
        </p:spPr>
      </p:cxnSp>
      <p:cxnSp>
        <p:nvCxnSpPr>
          <p:cNvPr id="24" name="Google Shape;241;p14">
            <a:extLst>
              <a:ext uri="{FF2B5EF4-FFF2-40B4-BE49-F238E27FC236}">
                <a16:creationId xmlns:a16="http://schemas.microsoft.com/office/drawing/2014/main" id="{BAAEB8D9-D155-C2F7-DE62-9EDEA0CAD578}"/>
              </a:ext>
            </a:extLst>
          </p:cNvPr>
          <p:cNvCxnSpPr/>
          <p:nvPr/>
        </p:nvCxnSpPr>
        <p:spPr>
          <a:xfrm rot="10800000">
            <a:off x="5186604" y="3729533"/>
            <a:ext cx="0" cy="255101"/>
          </a:xfrm>
          <a:prstGeom prst="straightConnector1">
            <a:avLst/>
          </a:prstGeom>
          <a:noFill/>
          <a:ln w="9525" cap="flat" cmpd="sng">
            <a:solidFill>
              <a:schemeClr val="accent1"/>
            </a:solidFill>
            <a:prstDash val="solid"/>
            <a:miter lim="800000"/>
            <a:headEnd type="none" w="sm" len="sm"/>
            <a:tailEnd type="triangle" w="med" len="med"/>
          </a:ln>
        </p:spPr>
      </p:cxnSp>
      <p:cxnSp>
        <p:nvCxnSpPr>
          <p:cNvPr id="25" name="Google Shape;240;p14">
            <a:extLst>
              <a:ext uri="{FF2B5EF4-FFF2-40B4-BE49-F238E27FC236}">
                <a16:creationId xmlns:a16="http://schemas.microsoft.com/office/drawing/2014/main" id="{AF562B53-BA82-A093-69BD-99D6566AF2A5}"/>
              </a:ext>
            </a:extLst>
          </p:cNvPr>
          <p:cNvCxnSpPr/>
          <p:nvPr/>
        </p:nvCxnSpPr>
        <p:spPr>
          <a:xfrm>
            <a:off x="4885711" y="4988318"/>
            <a:ext cx="0" cy="251807"/>
          </a:xfrm>
          <a:prstGeom prst="straightConnector1">
            <a:avLst/>
          </a:prstGeom>
          <a:noFill/>
          <a:ln w="9525" cap="flat" cmpd="sng">
            <a:solidFill>
              <a:schemeClr val="accent1"/>
            </a:solidFill>
            <a:prstDash val="solid"/>
            <a:miter lim="800000"/>
            <a:headEnd type="none" w="sm" len="sm"/>
            <a:tailEnd type="triangle" w="med" len="med"/>
          </a:ln>
        </p:spPr>
      </p:cxnSp>
      <p:cxnSp>
        <p:nvCxnSpPr>
          <p:cNvPr id="26" name="Google Shape;241;p14">
            <a:extLst>
              <a:ext uri="{FF2B5EF4-FFF2-40B4-BE49-F238E27FC236}">
                <a16:creationId xmlns:a16="http://schemas.microsoft.com/office/drawing/2014/main" id="{7DB4B185-F054-86BC-C82F-5477B98375FE}"/>
              </a:ext>
            </a:extLst>
          </p:cNvPr>
          <p:cNvCxnSpPr/>
          <p:nvPr/>
        </p:nvCxnSpPr>
        <p:spPr>
          <a:xfrm rot="10800000">
            <a:off x="5186604" y="4988318"/>
            <a:ext cx="0" cy="255101"/>
          </a:xfrm>
          <a:prstGeom prst="straightConnector1">
            <a:avLst/>
          </a:prstGeom>
          <a:noFill/>
          <a:ln w="9525" cap="flat" cmpd="sng">
            <a:solidFill>
              <a:schemeClr val="accent1"/>
            </a:solidFill>
            <a:prstDash val="solid"/>
            <a:miter lim="800000"/>
            <a:headEnd type="none" w="sm" len="sm"/>
            <a:tailEnd type="triangle" w="med" len="med"/>
          </a:ln>
        </p:spPr>
      </p:cxnSp>
      <p:sp>
        <p:nvSpPr>
          <p:cNvPr id="27" name="文本框 6">
            <a:extLst>
              <a:ext uri="{FF2B5EF4-FFF2-40B4-BE49-F238E27FC236}">
                <a16:creationId xmlns:a16="http://schemas.microsoft.com/office/drawing/2014/main" id="{ED105168-5C67-2204-ED9C-0F6EDB9E3C36}"/>
              </a:ext>
            </a:extLst>
          </p:cNvPr>
          <p:cNvSpPr txBox="1"/>
          <p:nvPr/>
        </p:nvSpPr>
        <p:spPr>
          <a:xfrm>
            <a:off x="4166660" y="1363559"/>
            <a:ext cx="2060449" cy="261610"/>
          </a:xfrm>
          <a:prstGeom prst="rect">
            <a:avLst/>
          </a:prstGeom>
          <a:noFill/>
        </p:spPr>
        <p:txBody>
          <a:bodyPr wrap="square" rtlCol="0">
            <a:spAutoFit/>
          </a:bodyPr>
          <a:lstStyle/>
          <a:p>
            <a:pPr algn="r">
              <a:spcAft>
                <a:spcPts val="600"/>
              </a:spcAft>
            </a:pPr>
            <a:r>
              <a:rPr lang="en-US" altLang="zh-CN" sz="1100" dirty="0">
                <a:latin typeface="Hiragino Sans W5" panose="020B0400000000000000" pitchFamily="34" charset="-128"/>
                <a:ea typeface="Hiragino Sans W5" panose="020B0400000000000000" pitchFamily="34" charset="-128"/>
              </a:rPr>
              <a:t>Step1</a:t>
            </a:r>
          </a:p>
        </p:txBody>
      </p:sp>
      <p:sp>
        <p:nvSpPr>
          <p:cNvPr id="28" name="文本框 6">
            <a:extLst>
              <a:ext uri="{FF2B5EF4-FFF2-40B4-BE49-F238E27FC236}">
                <a16:creationId xmlns:a16="http://schemas.microsoft.com/office/drawing/2014/main" id="{0D9855E3-4AA0-DAF2-400E-A25C49C6FC8C}"/>
              </a:ext>
            </a:extLst>
          </p:cNvPr>
          <p:cNvSpPr txBox="1"/>
          <p:nvPr/>
        </p:nvSpPr>
        <p:spPr>
          <a:xfrm>
            <a:off x="4166660" y="2611592"/>
            <a:ext cx="2060449" cy="261610"/>
          </a:xfrm>
          <a:prstGeom prst="rect">
            <a:avLst/>
          </a:prstGeom>
          <a:noFill/>
        </p:spPr>
        <p:txBody>
          <a:bodyPr wrap="square" rtlCol="0">
            <a:spAutoFit/>
          </a:bodyPr>
          <a:lstStyle/>
          <a:p>
            <a:pPr algn="r">
              <a:spcAft>
                <a:spcPts val="600"/>
              </a:spcAft>
            </a:pPr>
            <a:r>
              <a:rPr lang="en-US" altLang="zh-CN" sz="1100" dirty="0">
                <a:latin typeface="Hiragino Sans W5" panose="020B0400000000000000" pitchFamily="34" charset="-128"/>
                <a:ea typeface="Hiragino Sans W5" panose="020B0400000000000000" pitchFamily="34" charset="-128"/>
              </a:rPr>
              <a:t>Step2</a:t>
            </a:r>
          </a:p>
        </p:txBody>
      </p:sp>
      <p:sp>
        <p:nvSpPr>
          <p:cNvPr id="29" name="文本框 6">
            <a:extLst>
              <a:ext uri="{FF2B5EF4-FFF2-40B4-BE49-F238E27FC236}">
                <a16:creationId xmlns:a16="http://schemas.microsoft.com/office/drawing/2014/main" id="{684DB901-18DE-7545-F6FF-44064B0FE8BA}"/>
              </a:ext>
            </a:extLst>
          </p:cNvPr>
          <p:cNvSpPr txBox="1"/>
          <p:nvPr/>
        </p:nvSpPr>
        <p:spPr>
          <a:xfrm>
            <a:off x="4166660" y="3847268"/>
            <a:ext cx="2060449" cy="261610"/>
          </a:xfrm>
          <a:prstGeom prst="rect">
            <a:avLst/>
          </a:prstGeom>
          <a:noFill/>
        </p:spPr>
        <p:txBody>
          <a:bodyPr wrap="square" rtlCol="0">
            <a:spAutoFit/>
          </a:bodyPr>
          <a:lstStyle/>
          <a:p>
            <a:pPr algn="r">
              <a:spcAft>
                <a:spcPts val="600"/>
              </a:spcAft>
            </a:pPr>
            <a:r>
              <a:rPr lang="en-US" altLang="zh-CN" sz="1100" dirty="0">
                <a:latin typeface="Hiragino Sans W5" panose="020B0400000000000000" pitchFamily="34" charset="-128"/>
                <a:ea typeface="Hiragino Sans W5" panose="020B0400000000000000" pitchFamily="34" charset="-128"/>
              </a:rPr>
              <a:t>Step3</a:t>
            </a:r>
          </a:p>
        </p:txBody>
      </p:sp>
      <p:sp>
        <p:nvSpPr>
          <p:cNvPr id="30" name="文本框 6">
            <a:extLst>
              <a:ext uri="{FF2B5EF4-FFF2-40B4-BE49-F238E27FC236}">
                <a16:creationId xmlns:a16="http://schemas.microsoft.com/office/drawing/2014/main" id="{CEA22195-755E-5AF8-A178-BC51106CA6FB}"/>
              </a:ext>
            </a:extLst>
          </p:cNvPr>
          <p:cNvSpPr txBox="1"/>
          <p:nvPr/>
        </p:nvSpPr>
        <p:spPr>
          <a:xfrm>
            <a:off x="4166660" y="5070587"/>
            <a:ext cx="2060449" cy="261610"/>
          </a:xfrm>
          <a:prstGeom prst="rect">
            <a:avLst/>
          </a:prstGeom>
          <a:noFill/>
        </p:spPr>
        <p:txBody>
          <a:bodyPr wrap="square" rtlCol="0">
            <a:spAutoFit/>
          </a:bodyPr>
          <a:lstStyle/>
          <a:p>
            <a:pPr algn="r">
              <a:spcAft>
                <a:spcPts val="600"/>
              </a:spcAft>
            </a:pPr>
            <a:r>
              <a:rPr lang="en-US" altLang="zh-CN" sz="1100" dirty="0">
                <a:latin typeface="Hiragino Sans W5" panose="020B0400000000000000" pitchFamily="34" charset="-128"/>
                <a:ea typeface="Hiragino Sans W5" panose="020B0400000000000000" pitchFamily="34" charset="-128"/>
              </a:rPr>
              <a:t>Step4</a:t>
            </a:r>
          </a:p>
        </p:txBody>
      </p:sp>
      <p:sp>
        <p:nvSpPr>
          <p:cNvPr id="3" name="Right Arrow 2">
            <a:extLst>
              <a:ext uri="{FF2B5EF4-FFF2-40B4-BE49-F238E27FC236}">
                <a16:creationId xmlns:a16="http://schemas.microsoft.com/office/drawing/2014/main" id="{DE203624-D8FC-7525-E6AB-0FD3A47932A7}"/>
              </a:ext>
            </a:extLst>
          </p:cNvPr>
          <p:cNvSpPr/>
          <p:nvPr/>
        </p:nvSpPr>
        <p:spPr>
          <a:xfrm>
            <a:off x="6904516" y="3568629"/>
            <a:ext cx="391677" cy="32180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5" name="Rectangle 4">
            <a:extLst>
              <a:ext uri="{FF2B5EF4-FFF2-40B4-BE49-F238E27FC236}">
                <a16:creationId xmlns:a16="http://schemas.microsoft.com/office/drawing/2014/main" id="{0CCBCC71-E04A-0075-26E6-FF677C115993}"/>
              </a:ext>
            </a:extLst>
          </p:cNvPr>
          <p:cNvSpPr/>
          <p:nvPr/>
        </p:nvSpPr>
        <p:spPr>
          <a:xfrm>
            <a:off x="8241578" y="2885665"/>
            <a:ext cx="2237980" cy="7246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JP" sz="1200" noProof="0" dirty="0">
                <a:solidFill>
                  <a:schemeClr val="tx1">
                    <a:lumMod val="75000"/>
                  </a:schemeClr>
                </a:solidFill>
                <a:latin typeface="Hiragino Sans W2" panose="020B0300000000000000" pitchFamily="34" charset="-128"/>
                <a:ea typeface="Hiragino Sans W2" panose="020B0300000000000000" pitchFamily="34" charset="-128"/>
              </a:rPr>
              <a:t>メディア戦略</a:t>
            </a:r>
          </a:p>
          <a:p>
            <a:pPr algn="ctr" rtl="0"/>
            <a:r>
              <a:rPr lang="en-JP" sz="1200" dirty="0">
                <a:solidFill>
                  <a:schemeClr val="tx1">
                    <a:lumMod val="75000"/>
                  </a:schemeClr>
                </a:solidFill>
                <a:latin typeface="Hiragino Sans W2" panose="020B0300000000000000" pitchFamily="34" charset="-128"/>
                <a:ea typeface="Hiragino Sans W2" panose="020B0300000000000000" pitchFamily="34" charset="-128"/>
              </a:rPr>
              <a:t>カルチャライズ</a:t>
            </a:r>
            <a:endParaRPr lang="en-JP" sz="1200" noProof="0" dirty="0">
              <a:solidFill>
                <a:schemeClr val="tx1">
                  <a:lumMod val="75000"/>
                </a:schemeClr>
              </a:solidFill>
              <a:latin typeface="Hiragino Sans W2" panose="020B0300000000000000" pitchFamily="34" charset="-128"/>
              <a:ea typeface="Hiragino Sans W2" panose="020B0300000000000000" pitchFamily="34" charset="-128"/>
            </a:endParaRPr>
          </a:p>
        </p:txBody>
      </p:sp>
      <p:sp>
        <p:nvSpPr>
          <p:cNvPr id="7" name="Rectangle 6">
            <a:extLst>
              <a:ext uri="{FF2B5EF4-FFF2-40B4-BE49-F238E27FC236}">
                <a16:creationId xmlns:a16="http://schemas.microsoft.com/office/drawing/2014/main" id="{CD4729E0-302E-053F-CF01-1C74DA24FA5E}"/>
              </a:ext>
            </a:extLst>
          </p:cNvPr>
          <p:cNvSpPr/>
          <p:nvPr/>
        </p:nvSpPr>
        <p:spPr>
          <a:xfrm>
            <a:off x="8241578" y="4119952"/>
            <a:ext cx="2237980" cy="7246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ltLang="en-US" sz="1200" noProof="0" dirty="0">
                <a:solidFill>
                  <a:schemeClr val="tx1">
                    <a:lumMod val="75000"/>
                  </a:schemeClr>
                </a:solidFill>
                <a:latin typeface="Hiragino Sans W2" panose="020B0300000000000000" pitchFamily="34" charset="-128"/>
                <a:ea typeface="Hiragino Sans W2" panose="020B0300000000000000" pitchFamily="34" charset="-128"/>
              </a:rPr>
              <a:t>メッセージ戦略</a:t>
            </a:r>
            <a:endParaRPr lang="en-US" altLang="ja-JP" sz="1200" noProof="0" dirty="0">
              <a:solidFill>
                <a:schemeClr val="tx1">
                  <a:lumMod val="75000"/>
                </a:schemeClr>
              </a:solidFill>
              <a:latin typeface="Hiragino Sans W2" panose="020B0300000000000000" pitchFamily="34" charset="-128"/>
              <a:ea typeface="Hiragino Sans W2" panose="020B0300000000000000" pitchFamily="34" charset="-128"/>
            </a:endParaRPr>
          </a:p>
          <a:p>
            <a:pPr algn="ctr" rtl="0"/>
            <a:r>
              <a:rPr lang="ja-JP" altLang="en-US" sz="1200" dirty="0">
                <a:solidFill>
                  <a:schemeClr val="tx1">
                    <a:lumMod val="75000"/>
                  </a:schemeClr>
                </a:solidFill>
                <a:latin typeface="Hiragino Sans W2" panose="020B0300000000000000" pitchFamily="34" charset="-128"/>
                <a:ea typeface="Hiragino Sans W2" panose="020B0300000000000000" pitchFamily="34" charset="-128"/>
              </a:rPr>
              <a:t>カルチャライズ</a:t>
            </a:r>
            <a:endParaRPr lang="en-JP" sz="1200" noProof="0" dirty="0">
              <a:solidFill>
                <a:schemeClr val="tx1">
                  <a:lumMod val="75000"/>
                </a:schemeClr>
              </a:solidFill>
              <a:latin typeface="Hiragino Sans W2" panose="020B0300000000000000" pitchFamily="34" charset="-128"/>
              <a:ea typeface="Hiragino Sans W2" panose="020B0300000000000000" pitchFamily="34" charset="-128"/>
            </a:endParaRPr>
          </a:p>
        </p:txBody>
      </p:sp>
      <p:sp>
        <p:nvSpPr>
          <p:cNvPr id="2" name="矩形 1">
            <a:extLst>
              <a:ext uri="{FF2B5EF4-FFF2-40B4-BE49-F238E27FC236}">
                <a16:creationId xmlns:a16="http://schemas.microsoft.com/office/drawing/2014/main" id="{2CFC8722-6CC4-08FF-2CFB-24AE9F9E33E6}"/>
              </a:ext>
            </a:extLst>
          </p:cNvPr>
          <p:cNvSpPr/>
          <p:nvPr/>
        </p:nvSpPr>
        <p:spPr>
          <a:xfrm>
            <a:off x="895459" y="1267594"/>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ブランドカルチャライズ</a:t>
            </a:r>
            <a:endParaRPr kumimoji="1" lang="zh-CN" altLang="en-US" sz="1200" dirty="0">
              <a:latin typeface="Hiragino Sans W4" panose="020B0400000000000000" pitchFamily="34" charset="-128"/>
              <a:ea typeface="Hiragino Sans W4" panose="020B0400000000000000" pitchFamily="34" charset="-128"/>
            </a:endParaRPr>
          </a:p>
        </p:txBody>
      </p:sp>
      <p:sp>
        <p:nvSpPr>
          <p:cNvPr id="4" name="矩形 3">
            <a:extLst>
              <a:ext uri="{FF2B5EF4-FFF2-40B4-BE49-F238E27FC236}">
                <a16:creationId xmlns:a16="http://schemas.microsoft.com/office/drawing/2014/main" id="{2515B431-419A-B3E6-9309-F2110BC06D39}"/>
              </a:ext>
            </a:extLst>
          </p:cNvPr>
          <p:cNvSpPr/>
          <p:nvPr/>
        </p:nvSpPr>
        <p:spPr>
          <a:xfrm>
            <a:off x="7793701" y="1262626"/>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コミュニケーション戦略</a:t>
            </a:r>
            <a:endParaRPr kumimoji="1" lang="zh-CN" altLang="en-US" sz="1200" dirty="0">
              <a:latin typeface="Hiragino Sans W4" panose="020B0400000000000000" pitchFamily="34" charset="-128"/>
              <a:ea typeface="Hiragino Sans W4" panose="020B0400000000000000" pitchFamily="34" charset="-128"/>
            </a:endParaRPr>
          </a:p>
        </p:txBody>
      </p:sp>
    </p:spTree>
    <p:extLst>
      <p:ext uri="{BB962C8B-B14F-4D97-AF65-F5344CB8AC3E}">
        <p14:creationId xmlns:p14="http://schemas.microsoft.com/office/powerpoint/2010/main" val="328179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3871573" cy="369332"/>
          </a:xfrm>
          <a:prstGeom prst="rect">
            <a:avLst/>
          </a:prstGeom>
          <a:noFill/>
        </p:spPr>
        <p:txBody>
          <a:bodyPr wrap="none" rtlCol="0">
            <a:spAutoFit/>
          </a:bodyPr>
          <a:lstStyle/>
          <a:p>
            <a:r>
              <a:rPr lang="en-US" dirty="0">
                <a:latin typeface="Hiragino Sans W4" panose="020B0400000000000000" pitchFamily="34" charset="-128"/>
                <a:ea typeface="Hiragino Sans W4" panose="020B0400000000000000" pitchFamily="34" charset="-128"/>
              </a:rPr>
              <a:t>現地のバックグラウンドを理解する</a:t>
            </a:r>
            <a:endParaRPr lang="x-none" dirty="0">
              <a:latin typeface="Hiragino Sans W4" panose="020B0400000000000000" pitchFamily="34" charset="-128"/>
              <a:ea typeface="Hiragino Sans W4" panose="020B0400000000000000" pitchFamily="34" charset="-128"/>
            </a:endParaRPr>
          </a:p>
        </p:txBody>
      </p:sp>
      <p:sp>
        <p:nvSpPr>
          <p:cNvPr id="3" name="TextBox 2">
            <a:extLst>
              <a:ext uri="{FF2B5EF4-FFF2-40B4-BE49-F238E27FC236}">
                <a16:creationId xmlns:a16="http://schemas.microsoft.com/office/drawing/2014/main" id="{8E3DC158-AC2C-F748-2FB8-235EB995134E}"/>
              </a:ext>
            </a:extLst>
          </p:cNvPr>
          <p:cNvSpPr txBox="1"/>
          <p:nvPr/>
        </p:nvSpPr>
        <p:spPr>
          <a:xfrm>
            <a:off x="223058" y="1714118"/>
            <a:ext cx="5053135" cy="3416320"/>
          </a:xfrm>
          <a:prstGeom prst="rect">
            <a:avLst/>
          </a:prstGeom>
          <a:noFill/>
        </p:spPr>
        <p:txBody>
          <a:bodyPr wrap="square" rtlCol="0">
            <a:spAutoFit/>
          </a:bodyPr>
          <a:lstStyle/>
          <a:p>
            <a:r>
              <a:rPr lang="en-US" dirty="0">
                <a:latin typeface="Hiragino Sans W2" panose="020B0300000000000000" pitchFamily="34" charset="-128"/>
                <a:ea typeface="Hiragino Sans W2" panose="020B0300000000000000" pitchFamily="34" charset="-128"/>
              </a:rPr>
              <a:t>以下の３つの観点で現地を理解する。</a:t>
            </a: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伝統・文化・宗教</a:t>
            </a: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ライフコース</a:t>
            </a: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世代論</a:t>
            </a:r>
          </a:p>
          <a:p>
            <a:pPr marL="285750" indent="-285750">
              <a:buFont typeface="Arial" panose="020B0604020202020204" pitchFamily="34" charset="0"/>
              <a:buChar char="•"/>
            </a:pPr>
            <a:endParaRPr lang="en-JP" dirty="0">
              <a:latin typeface="Hiragino Sans W2" panose="020B0300000000000000" pitchFamily="34" charset="-128"/>
              <a:ea typeface="Hiragino Sans W2" panose="020B0300000000000000" pitchFamily="34" charset="-128"/>
            </a:endParaRPr>
          </a:p>
          <a:p>
            <a:r>
              <a:rPr lang="en-JP" dirty="0">
                <a:latin typeface="Hiragino Sans W2" panose="020B0300000000000000" pitchFamily="34" charset="-128"/>
                <a:ea typeface="Hiragino Sans W2" panose="020B0300000000000000" pitchFamily="34" charset="-128"/>
              </a:rPr>
              <a:t>このあとのすべてのステップの前提になってくるもの。日本国内向けたマーケティングでは見落としがちな観点だが、大きなブランド価値の毀損につながるケースもある。</a:t>
            </a:r>
          </a:p>
          <a:p>
            <a:endParaRPr lang="en-JP" dirty="0">
              <a:latin typeface="Hiragino Sans W2" panose="020B0300000000000000" pitchFamily="34" charset="-128"/>
              <a:ea typeface="Hiragino Sans W2" panose="020B0300000000000000" pitchFamily="34" charset="-128"/>
            </a:endParaRPr>
          </a:p>
          <a:p>
            <a:r>
              <a:rPr lang="en-JP" dirty="0">
                <a:latin typeface="Hiragino Sans W2" panose="020B0300000000000000" pitchFamily="34" charset="-128"/>
                <a:ea typeface="Hiragino Sans W2" panose="020B0300000000000000" pitchFamily="34" charset="-128"/>
              </a:rPr>
              <a:t>逆に、深く理解することから新しいブランドの切り口を発見することも可能。</a:t>
            </a:r>
            <a:endParaRPr lang="x-none" dirty="0">
              <a:latin typeface="Hiragino Sans W4" panose="020B0400000000000000" pitchFamily="34" charset="-128"/>
              <a:ea typeface="Hiragino Sans W2" panose="020B0300000000000000" pitchFamily="34" charset="-128"/>
            </a:endParaRPr>
          </a:p>
        </p:txBody>
      </p:sp>
      <p:sp>
        <p:nvSpPr>
          <p:cNvPr id="11" name="TextBox 10">
            <a:extLst>
              <a:ext uri="{FF2B5EF4-FFF2-40B4-BE49-F238E27FC236}">
                <a16:creationId xmlns:a16="http://schemas.microsoft.com/office/drawing/2014/main" id="{B7555939-DCE2-31E2-7CB3-B27F75D4C21B}"/>
              </a:ext>
            </a:extLst>
          </p:cNvPr>
          <p:cNvSpPr txBox="1"/>
          <p:nvPr/>
        </p:nvSpPr>
        <p:spPr>
          <a:xfrm>
            <a:off x="5753382" y="1714118"/>
            <a:ext cx="6049735" cy="4247317"/>
          </a:xfrm>
          <a:prstGeom prst="rect">
            <a:avLst/>
          </a:prstGeom>
          <a:noFill/>
        </p:spPr>
        <p:txBody>
          <a:bodyPr wrap="square" rtlCol="0">
            <a:spAutoFit/>
          </a:bodyPr>
          <a:lstStyle/>
          <a:p>
            <a:pPr marL="285750" indent="-285750">
              <a:buFont typeface="Wingdings" pitchFamily="2" charset="2"/>
              <a:buChar char="q"/>
            </a:pPr>
            <a:r>
              <a:rPr lang="en-US" dirty="0" err="1">
                <a:latin typeface="Hiragino Sans W2" panose="020B0300000000000000" pitchFamily="34" charset="-128"/>
                <a:ea typeface="Hiragino Sans W2" panose="020B0300000000000000" pitchFamily="34" charset="-128"/>
              </a:rPr>
              <a:t>ブランド名や表現に文化・伝統</a:t>
            </a:r>
            <a:r>
              <a:rPr lang="ja-JP" altLang="en-US" dirty="0">
                <a:latin typeface="Hiragino Sans W2" panose="020B0300000000000000" pitchFamily="34" charset="-128"/>
                <a:ea typeface="Hiragino Sans W2" panose="020B0300000000000000" pitchFamily="34" charset="-128"/>
              </a:rPr>
              <a:t>・</a:t>
            </a:r>
            <a:r>
              <a:rPr lang="ja-JP" altLang="en-US">
                <a:latin typeface="Hiragino Sans W2" panose="020B0300000000000000" pitchFamily="34" charset="-128"/>
                <a:ea typeface="Hiragino Sans W2" panose="020B0300000000000000" pitchFamily="34" charset="-128"/>
              </a:rPr>
              <a:t>宗教の観点で</a:t>
            </a:r>
            <a:r>
              <a:rPr lang="en-US" dirty="0">
                <a:latin typeface="Hiragino Sans W2" panose="020B0300000000000000" pitchFamily="34" charset="-128"/>
                <a:ea typeface="Hiragino Sans W2" panose="020B0300000000000000" pitchFamily="34" charset="-128"/>
              </a:rPr>
              <a:t>NGなものはないか。</a:t>
            </a:r>
          </a:p>
          <a:p>
            <a:pPr marL="285750" indent="-285750">
              <a:buFont typeface="Wingdings" pitchFamily="2" charset="2"/>
              <a:buChar char="q"/>
            </a:pPr>
            <a:endParaRPr lang="en-US" dirty="0">
              <a:latin typeface="Hiragino Sans W2" panose="020B0300000000000000" pitchFamily="34" charset="-128"/>
              <a:ea typeface="Hiragino Sans W2" panose="020B0300000000000000" pitchFamily="34" charset="-128"/>
            </a:endParaRPr>
          </a:p>
          <a:p>
            <a:pPr marL="285750" indent="-285750">
              <a:buFont typeface="Wingdings" pitchFamily="2" charset="2"/>
              <a:buChar char="q"/>
            </a:pPr>
            <a:r>
              <a:rPr lang="en-US" dirty="0">
                <a:latin typeface="Hiragino Sans W2" panose="020B0300000000000000" pitchFamily="34" charset="-128"/>
                <a:ea typeface="Hiragino Sans W2" panose="020B0300000000000000" pitchFamily="34" charset="-128"/>
              </a:rPr>
              <a:t>文化・伝統・宗教を背景として、五感の感じ方に日本人と違いはないか。あるとしたらどのような違いか。</a:t>
            </a:r>
          </a:p>
          <a:p>
            <a:pPr marL="285750" indent="-285750">
              <a:buFont typeface="Wingdings" pitchFamily="2" charset="2"/>
              <a:buChar char="q"/>
            </a:pPr>
            <a:endParaRPr lang="en-US" dirty="0">
              <a:latin typeface="Hiragino Sans W2" panose="020B0300000000000000" pitchFamily="34" charset="-128"/>
              <a:ea typeface="Hiragino Sans W2" panose="020B0300000000000000" pitchFamily="34" charset="-128"/>
            </a:endParaRPr>
          </a:p>
          <a:p>
            <a:pPr marL="285750" indent="-285750">
              <a:buFont typeface="Wingdings" pitchFamily="2" charset="2"/>
              <a:buChar char="q"/>
            </a:pPr>
            <a:r>
              <a:rPr lang="en-US" dirty="0">
                <a:latin typeface="Hiragino Sans W2" panose="020B0300000000000000" pitchFamily="34" charset="-128"/>
                <a:ea typeface="Hiragino Sans W2" panose="020B0300000000000000" pitchFamily="34" charset="-128"/>
              </a:rPr>
              <a:t>ライフコースの中でブランドのポイントオブエントリー(商品カテゴリを使い始めるきっかけ)になりうるイベントはないか。</a:t>
            </a:r>
          </a:p>
          <a:p>
            <a:pPr marL="285750" indent="-285750">
              <a:buFont typeface="Wingdings" pitchFamily="2" charset="2"/>
              <a:buChar char="q"/>
            </a:pPr>
            <a:endParaRPr lang="en-US" dirty="0">
              <a:latin typeface="Hiragino Sans W2" panose="020B0300000000000000" pitchFamily="34" charset="-128"/>
              <a:ea typeface="Hiragino Sans W2" panose="020B0300000000000000" pitchFamily="34" charset="-128"/>
            </a:endParaRPr>
          </a:p>
          <a:p>
            <a:pPr marL="285750" indent="-285750">
              <a:buFont typeface="Wingdings" pitchFamily="2" charset="2"/>
              <a:buChar char="q"/>
            </a:pPr>
            <a:r>
              <a:rPr lang="en-US" dirty="0">
                <a:latin typeface="Hiragino Sans W2" panose="020B0300000000000000" pitchFamily="34" charset="-128"/>
                <a:ea typeface="Hiragino Sans W2" panose="020B0300000000000000" pitchFamily="34" charset="-128"/>
              </a:rPr>
              <a:t>現地の世代論の中で特にブランドと相性の良さそうな世代はどこか。その世代に共通する価値観はなにか。</a:t>
            </a:r>
          </a:p>
          <a:p>
            <a:pPr marL="285750" indent="-285750">
              <a:buFont typeface="Wingdings" pitchFamily="2" charset="2"/>
              <a:buChar char="q"/>
            </a:pPr>
            <a:endParaRPr lang="en-US" dirty="0">
              <a:latin typeface="Hiragino Sans W2" panose="020B0300000000000000" pitchFamily="34" charset="-128"/>
              <a:ea typeface="Hiragino Sans W2" panose="020B0300000000000000" pitchFamily="34" charset="-128"/>
            </a:endParaRPr>
          </a:p>
          <a:p>
            <a:pPr marL="285750" indent="-285750">
              <a:buFont typeface="Wingdings" pitchFamily="2" charset="2"/>
              <a:buChar char="q"/>
            </a:pPr>
            <a:r>
              <a:rPr lang="en-US" dirty="0">
                <a:latin typeface="Hiragino Sans W2" panose="020B0300000000000000" pitchFamily="34" charset="-128"/>
                <a:ea typeface="Hiragino Sans W2" panose="020B0300000000000000" pitchFamily="34" charset="-128"/>
              </a:rPr>
              <a:t>ブランドに関係するグローバルトレンドは現地ではどのように捉えられているか。</a:t>
            </a:r>
          </a:p>
        </p:txBody>
      </p:sp>
      <p:sp>
        <p:nvSpPr>
          <p:cNvPr id="2" name="矩形 1">
            <a:extLst>
              <a:ext uri="{FF2B5EF4-FFF2-40B4-BE49-F238E27FC236}">
                <a16:creationId xmlns:a16="http://schemas.microsoft.com/office/drawing/2014/main" id="{EFA7E4C7-CDAE-A368-6E96-9BAABB45A610}"/>
              </a:ext>
            </a:extLst>
          </p:cNvPr>
          <p:cNvSpPr/>
          <p:nvPr/>
        </p:nvSpPr>
        <p:spPr>
          <a:xfrm>
            <a:off x="304375" y="1166030"/>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このステップの考え方</a:t>
            </a:r>
            <a:endParaRPr kumimoji="1" lang="zh-CN" altLang="en-US" sz="1200" dirty="0">
              <a:latin typeface="Hiragino Sans W4" panose="020B0400000000000000" pitchFamily="34" charset="-128"/>
              <a:ea typeface="Hiragino Sans W4" panose="020B0400000000000000" pitchFamily="34" charset="-128"/>
            </a:endParaRPr>
          </a:p>
        </p:txBody>
      </p:sp>
      <p:sp>
        <p:nvSpPr>
          <p:cNvPr id="4" name="矩形 3">
            <a:extLst>
              <a:ext uri="{FF2B5EF4-FFF2-40B4-BE49-F238E27FC236}">
                <a16:creationId xmlns:a16="http://schemas.microsoft.com/office/drawing/2014/main" id="{B642375C-DCA4-B501-EC88-2F3D2723DE9C}"/>
              </a:ext>
            </a:extLst>
          </p:cNvPr>
          <p:cNvSpPr/>
          <p:nvPr/>
        </p:nvSpPr>
        <p:spPr>
          <a:xfrm>
            <a:off x="5845849" y="1127321"/>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チェックリスト</a:t>
            </a:r>
            <a:endParaRPr kumimoji="1" lang="zh-CN" altLang="en-US" sz="1200" dirty="0">
              <a:latin typeface="Hiragino Sans W4" panose="020B0400000000000000" pitchFamily="34" charset="-128"/>
              <a:ea typeface="Hiragino Sans W4" panose="020B0400000000000000" pitchFamily="34" charset="-128"/>
            </a:endParaRPr>
          </a:p>
        </p:txBody>
      </p:sp>
    </p:spTree>
    <p:extLst>
      <p:ext uri="{BB962C8B-B14F-4D97-AF65-F5344CB8AC3E}">
        <p14:creationId xmlns:p14="http://schemas.microsoft.com/office/powerpoint/2010/main" val="260909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2114681" cy="369332"/>
          </a:xfrm>
          <a:prstGeom prst="rect">
            <a:avLst/>
          </a:prstGeom>
          <a:noFill/>
        </p:spPr>
        <p:txBody>
          <a:bodyPr wrap="none" rtlCol="0">
            <a:spAutoFit/>
          </a:bodyPr>
          <a:lstStyle/>
          <a:p>
            <a:r>
              <a:rPr lang="en-US" altLang="ja-JP" dirty="0">
                <a:latin typeface="Hiragino Sans W4" panose="020B0400000000000000" pitchFamily="34" charset="-128"/>
                <a:ea typeface="Hiragino Sans W4" panose="020B0400000000000000" pitchFamily="34" charset="-128"/>
              </a:rPr>
              <a:t>Step1 </a:t>
            </a:r>
            <a:r>
              <a:rPr lang="ja-JP" altLang="en-US" dirty="0">
                <a:latin typeface="Hiragino Sans W4" panose="020B0400000000000000" pitchFamily="34" charset="-128"/>
                <a:ea typeface="Hiragino Sans W4" panose="020B0400000000000000" pitchFamily="34" charset="-128"/>
              </a:rPr>
              <a:t>機会の発見</a:t>
            </a:r>
            <a:endParaRPr lang="x-none" dirty="0">
              <a:latin typeface="Hiragino Sans W4" panose="020B0400000000000000" pitchFamily="34" charset="-128"/>
              <a:ea typeface="Hiragino Sans W4" panose="020B0400000000000000" pitchFamily="34" charset="-128"/>
            </a:endParaRPr>
          </a:p>
        </p:txBody>
      </p:sp>
      <p:sp>
        <p:nvSpPr>
          <p:cNvPr id="3" name="TextBox 2">
            <a:extLst>
              <a:ext uri="{FF2B5EF4-FFF2-40B4-BE49-F238E27FC236}">
                <a16:creationId xmlns:a16="http://schemas.microsoft.com/office/drawing/2014/main" id="{8E3DC158-AC2C-F748-2FB8-235EB995134E}"/>
              </a:ext>
            </a:extLst>
          </p:cNvPr>
          <p:cNvSpPr txBox="1"/>
          <p:nvPr/>
        </p:nvSpPr>
        <p:spPr>
          <a:xfrm>
            <a:off x="223058" y="1726601"/>
            <a:ext cx="5053135" cy="3970318"/>
          </a:xfrm>
          <a:prstGeom prst="rect">
            <a:avLst/>
          </a:prstGeom>
          <a:noFill/>
        </p:spPr>
        <p:txBody>
          <a:bodyPr wrap="square" rtlCol="0">
            <a:spAutoFit/>
          </a:bodyPr>
          <a:lstStyle/>
          <a:p>
            <a:r>
              <a:rPr lang="en-US" dirty="0">
                <a:latin typeface="Hiragino Sans W2" panose="020B0300000000000000" pitchFamily="34" charset="-128"/>
                <a:ea typeface="Hiragino Sans W2" panose="020B0300000000000000" pitchFamily="34" charset="-128"/>
              </a:rPr>
              <a:t>３つのCの視点でブランドが戦う機会を発見していくステップ。</a:t>
            </a: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Company(自社) </a:t>
            </a: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Customer(市場・消費者)</a:t>
            </a: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Competitor(競合)</a:t>
            </a:r>
          </a:p>
          <a:p>
            <a:pPr marL="285750" indent="-285750">
              <a:buFont typeface="Arial" panose="020B0604020202020204" pitchFamily="34" charset="0"/>
              <a:buChar char="•"/>
            </a:pPr>
            <a:endParaRPr lang="en-JP" dirty="0">
              <a:latin typeface="Hiragino Sans W2" panose="020B0300000000000000" pitchFamily="34" charset="-128"/>
              <a:ea typeface="Hiragino Sans W2" panose="020B0300000000000000" pitchFamily="34" charset="-128"/>
            </a:endParaRPr>
          </a:p>
          <a:p>
            <a:r>
              <a:rPr lang="en-JP" dirty="0">
                <a:latin typeface="Hiragino Sans W2" panose="020B0300000000000000" pitchFamily="34" charset="-128"/>
                <a:ea typeface="Hiragino Sans W2" panose="020B0300000000000000" pitchFamily="34" charset="-128"/>
              </a:rPr>
              <a:t>まずは自社の資産を棚卸しすることからスタートし、続いて市場を確認する。その中からブランドが競合になりうる企業を抽出しベンチマークスタディを行う。</a:t>
            </a:r>
          </a:p>
          <a:p>
            <a:endParaRPr lang="en-JP" dirty="0">
              <a:latin typeface="Hiragino Sans W2" panose="020B0300000000000000" pitchFamily="34" charset="-128"/>
              <a:ea typeface="Hiragino Sans W2" panose="020B0300000000000000" pitchFamily="34" charset="-128"/>
            </a:endParaRPr>
          </a:p>
          <a:p>
            <a:r>
              <a:rPr lang="en-JP" dirty="0">
                <a:latin typeface="Hiragino Sans W2" panose="020B0300000000000000" pitchFamily="34" charset="-128"/>
                <a:ea typeface="Hiragino Sans W2" panose="020B0300000000000000" pitchFamily="34" charset="-128"/>
              </a:rPr>
              <a:t>この段階では大きくマーケット全体を量として検証し、戦える場所を探索し、戦略仮説を導出する。</a:t>
            </a:r>
            <a:endParaRPr lang="x-none" dirty="0">
              <a:latin typeface="Hiragino Sans W4" panose="020B0400000000000000" pitchFamily="34" charset="-128"/>
              <a:ea typeface="Hiragino Sans W2" panose="020B0300000000000000" pitchFamily="34" charset="-128"/>
            </a:endParaRPr>
          </a:p>
        </p:txBody>
      </p:sp>
      <p:sp>
        <p:nvSpPr>
          <p:cNvPr id="5" name="TextBox 4">
            <a:extLst>
              <a:ext uri="{FF2B5EF4-FFF2-40B4-BE49-F238E27FC236}">
                <a16:creationId xmlns:a16="http://schemas.microsoft.com/office/drawing/2014/main" id="{6B972951-149B-9358-EC1C-3FE82F2C1ECE}"/>
              </a:ext>
            </a:extLst>
          </p:cNvPr>
          <p:cNvSpPr txBox="1"/>
          <p:nvPr/>
        </p:nvSpPr>
        <p:spPr>
          <a:xfrm>
            <a:off x="5753382" y="1726601"/>
            <a:ext cx="6049735" cy="2585323"/>
          </a:xfrm>
          <a:prstGeom prst="rect">
            <a:avLst/>
          </a:prstGeom>
          <a:noFill/>
        </p:spPr>
        <p:txBody>
          <a:bodyPr wrap="square" rtlCol="0">
            <a:spAutoFit/>
          </a:bodyPr>
          <a:lstStyle/>
          <a:p>
            <a:pPr marL="285750" indent="-285750">
              <a:buFont typeface="Wingdings" pitchFamily="2" charset="2"/>
              <a:buChar char="q"/>
            </a:pPr>
            <a:r>
              <a:rPr lang="en-JP">
                <a:latin typeface="Hiragino Sans W2" panose="020B0300000000000000" pitchFamily="34" charset="-128"/>
                <a:ea typeface="Hiragino Sans W2" panose="020B0300000000000000" pitchFamily="34" charset="-128"/>
              </a:rPr>
              <a:t>ブランドの資産やこれまでのベストプラクティスの中で海外でも活用できるものはないか</a:t>
            </a:r>
            <a:r>
              <a:rPr lang="en-JP" dirty="0">
                <a:latin typeface="Hiragino Sans W2" panose="020B0300000000000000" pitchFamily="34" charset="-128"/>
                <a:ea typeface="Hiragino Sans W2" panose="020B0300000000000000" pitchFamily="34" charset="-128"/>
              </a:rPr>
              <a:t>。</a:t>
            </a:r>
          </a:p>
          <a:p>
            <a:pPr marL="285750" indent="-285750">
              <a:buFont typeface="Wingdings" pitchFamily="2" charset="2"/>
              <a:buChar char="q"/>
            </a:pPr>
            <a:endParaRPr lang="en-US" dirty="0">
              <a:latin typeface="Hiragino Sans W2" panose="020B0300000000000000" pitchFamily="34" charset="-128"/>
              <a:ea typeface="Hiragino Sans W2" panose="020B0300000000000000" pitchFamily="34" charset="-128"/>
            </a:endParaRPr>
          </a:p>
          <a:p>
            <a:pPr marL="285750" indent="-285750">
              <a:buFont typeface="Wingdings" pitchFamily="2" charset="2"/>
              <a:buChar char="q"/>
            </a:pPr>
            <a:r>
              <a:rPr lang="en-US" dirty="0" err="1">
                <a:latin typeface="Hiragino Sans W2" panose="020B0300000000000000" pitchFamily="34" charset="-128"/>
                <a:ea typeface="Hiragino Sans W2" panose="020B0300000000000000" pitchFamily="34" charset="-128"/>
              </a:rPr>
              <a:t>参入するマーケットをどこにするべきか</a:t>
            </a:r>
            <a:r>
              <a:rPr lang="en-US" dirty="0">
                <a:latin typeface="Hiragino Sans W2" panose="020B0300000000000000" pitchFamily="34" charset="-128"/>
                <a:ea typeface="Hiragino Sans W2" panose="020B0300000000000000" pitchFamily="34" charset="-128"/>
              </a:rPr>
              <a:t>。</a:t>
            </a:r>
            <a:r>
              <a:rPr lang="ja-JP" altLang="en-US" dirty="0">
                <a:latin typeface="Hiragino Sans W2" panose="020B0300000000000000" pitchFamily="34" charset="-128"/>
                <a:ea typeface="Hiragino Sans W2" panose="020B0300000000000000" pitchFamily="34" charset="-128"/>
              </a:rPr>
              <a:t>その</a:t>
            </a:r>
            <a:r>
              <a:rPr lang="en-US" dirty="0" err="1">
                <a:latin typeface="Hiragino Sans W2" panose="020B0300000000000000" pitchFamily="34" charset="-128"/>
                <a:ea typeface="Hiragino Sans W2" panose="020B0300000000000000" pitchFamily="34" charset="-128"/>
              </a:rPr>
              <a:t>ボリューム</a:t>
            </a:r>
            <a:r>
              <a:rPr lang="ja-JP" altLang="en-US" dirty="0">
                <a:latin typeface="Hiragino Sans W2" panose="020B0300000000000000" pitchFamily="34" charset="-128"/>
                <a:ea typeface="Hiragino Sans W2" panose="020B0300000000000000" pitchFamily="34" charset="-128"/>
              </a:rPr>
              <a:t>及び成長性から見て、</a:t>
            </a:r>
            <a:r>
              <a:rPr lang="en-US" dirty="0" err="1">
                <a:latin typeface="Hiragino Sans W2" panose="020B0300000000000000" pitchFamily="34" charset="-128"/>
                <a:ea typeface="Hiragino Sans W2" panose="020B0300000000000000" pitchFamily="34" charset="-128"/>
              </a:rPr>
              <a:t>投資に値するものか</a:t>
            </a:r>
            <a:r>
              <a:rPr lang="en-US" dirty="0">
                <a:latin typeface="Hiragino Sans W2" panose="020B0300000000000000" pitchFamily="34" charset="-128"/>
                <a:ea typeface="Hiragino Sans W2" panose="020B0300000000000000" pitchFamily="34" charset="-128"/>
              </a:rPr>
              <a:t>。</a:t>
            </a:r>
          </a:p>
          <a:p>
            <a:pPr marL="285750" indent="-285750">
              <a:buFont typeface="Wingdings" pitchFamily="2" charset="2"/>
              <a:buChar char="q"/>
            </a:pPr>
            <a:endParaRPr lang="en-US" dirty="0">
              <a:latin typeface="Hiragino Sans W2" panose="020B0300000000000000" pitchFamily="34" charset="-128"/>
              <a:ea typeface="Hiragino Sans W2" panose="020B0300000000000000" pitchFamily="34" charset="-128"/>
            </a:endParaRPr>
          </a:p>
          <a:p>
            <a:pPr marL="285750" indent="-285750">
              <a:buFont typeface="Wingdings" pitchFamily="2" charset="2"/>
              <a:buChar char="q"/>
            </a:pPr>
            <a:r>
              <a:rPr lang="en-US" dirty="0" err="1">
                <a:latin typeface="Hiragino Sans W2" panose="020B0300000000000000" pitchFamily="34" charset="-128"/>
                <a:ea typeface="Hiragino Sans W2" panose="020B0300000000000000" pitchFamily="34" charset="-128"/>
              </a:rPr>
              <a:t>参入するマーケットに照らして競合になりうる</a:t>
            </a:r>
            <a:r>
              <a:rPr lang="ja-JP" altLang="en-US" dirty="0">
                <a:latin typeface="Hiragino Sans W2" panose="020B0300000000000000" pitchFamily="34" charset="-128"/>
                <a:ea typeface="Hiragino Sans W2" panose="020B0300000000000000" pitchFamily="34" charset="-128"/>
              </a:rPr>
              <a:t>ブランド</a:t>
            </a:r>
            <a:r>
              <a:rPr lang="en-US" dirty="0">
                <a:latin typeface="Hiragino Sans W2" panose="020B0300000000000000" pitchFamily="34" charset="-128"/>
                <a:ea typeface="Hiragino Sans W2" panose="020B0300000000000000" pitchFamily="34" charset="-128"/>
              </a:rPr>
              <a:t>は</a:t>
            </a:r>
            <a:r>
              <a:rPr lang="ja-JP" altLang="en-US" dirty="0">
                <a:latin typeface="Hiragino Sans W2" panose="020B0300000000000000" pitchFamily="34" charset="-128"/>
                <a:ea typeface="Hiragino Sans W2" panose="020B0300000000000000" pitchFamily="34" charset="-128"/>
              </a:rPr>
              <a:t>どこか。それらの企業は</a:t>
            </a:r>
            <a:r>
              <a:rPr lang="en-US" dirty="0" err="1">
                <a:latin typeface="Hiragino Sans W2" panose="020B0300000000000000" pitchFamily="34" charset="-128"/>
                <a:ea typeface="Hiragino Sans W2" panose="020B0300000000000000" pitchFamily="34" charset="-128"/>
              </a:rPr>
              <a:t>どのように成長してきたのか</a:t>
            </a:r>
            <a:r>
              <a:rPr lang="en-US" dirty="0">
                <a:latin typeface="Hiragino Sans W2" panose="020B0300000000000000" pitchFamily="34" charset="-128"/>
                <a:ea typeface="Hiragino Sans W2" panose="020B0300000000000000" pitchFamily="34" charset="-128"/>
              </a:rPr>
              <a:t>。</a:t>
            </a:r>
          </a:p>
        </p:txBody>
      </p:sp>
      <p:sp>
        <p:nvSpPr>
          <p:cNvPr id="2" name="矩形 1">
            <a:extLst>
              <a:ext uri="{FF2B5EF4-FFF2-40B4-BE49-F238E27FC236}">
                <a16:creationId xmlns:a16="http://schemas.microsoft.com/office/drawing/2014/main" id="{FF92BA9E-D688-171F-23C2-502FB71B89A3}"/>
              </a:ext>
            </a:extLst>
          </p:cNvPr>
          <p:cNvSpPr/>
          <p:nvPr/>
        </p:nvSpPr>
        <p:spPr>
          <a:xfrm>
            <a:off x="304375" y="1166030"/>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このステップの考え方</a:t>
            </a:r>
            <a:endParaRPr kumimoji="1" lang="zh-CN" altLang="en-US" sz="1200" dirty="0">
              <a:latin typeface="Hiragino Sans W4" panose="020B0400000000000000" pitchFamily="34" charset="-128"/>
              <a:ea typeface="Hiragino Sans W4" panose="020B0400000000000000" pitchFamily="34" charset="-128"/>
            </a:endParaRPr>
          </a:p>
        </p:txBody>
      </p:sp>
      <p:sp>
        <p:nvSpPr>
          <p:cNvPr id="4" name="矩形 3">
            <a:extLst>
              <a:ext uri="{FF2B5EF4-FFF2-40B4-BE49-F238E27FC236}">
                <a16:creationId xmlns:a16="http://schemas.microsoft.com/office/drawing/2014/main" id="{3D7DFD15-F0E9-FC8D-1DD5-01983DBA0B02}"/>
              </a:ext>
            </a:extLst>
          </p:cNvPr>
          <p:cNvSpPr/>
          <p:nvPr/>
        </p:nvSpPr>
        <p:spPr>
          <a:xfrm>
            <a:off x="5845849" y="1127321"/>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チェックリスト</a:t>
            </a:r>
            <a:endParaRPr kumimoji="1" lang="zh-CN" altLang="en-US" sz="1200" dirty="0">
              <a:latin typeface="Hiragino Sans W4" panose="020B0400000000000000" pitchFamily="34" charset="-128"/>
              <a:ea typeface="Hiragino Sans W4" panose="020B0400000000000000" pitchFamily="34" charset="-128"/>
            </a:endParaRPr>
          </a:p>
        </p:txBody>
      </p:sp>
    </p:spTree>
    <p:extLst>
      <p:ext uri="{BB962C8B-B14F-4D97-AF65-F5344CB8AC3E}">
        <p14:creationId xmlns:p14="http://schemas.microsoft.com/office/powerpoint/2010/main" val="306900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3268844" cy="369332"/>
          </a:xfrm>
          <a:prstGeom prst="rect">
            <a:avLst/>
          </a:prstGeom>
          <a:noFill/>
        </p:spPr>
        <p:txBody>
          <a:bodyPr wrap="none" rtlCol="0">
            <a:spAutoFit/>
          </a:bodyPr>
          <a:lstStyle/>
          <a:p>
            <a:r>
              <a:rPr lang="en-US" altLang="ja-JP" dirty="0">
                <a:latin typeface="Hiragino Sans W4" panose="020B0400000000000000" pitchFamily="34" charset="-128"/>
                <a:ea typeface="Hiragino Sans W4" panose="020B0400000000000000" pitchFamily="34" charset="-128"/>
              </a:rPr>
              <a:t>Step2 </a:t>
            </a:r>
            <a:r>
              <a:rPr lang="ja-JP" altLang="en-US" dirty="0">
                <a:latin typeface="Hiragino Sans W4" panose="020B0400000000000000" pitchFamily="34" charset="-128"/>
                <a:ea typeface="Hiragino Sans W4" panose="020B0400000000000000" pitchFamily="34" charset="-128"/>
              </a:rPr>
              <a:t>ターゲットを理解する</a:t>
            </a:r>
            <a:endParaRPr lang="x-none" dirty="0">
              <a:latin typeface="Hiragino Sans W4" panose="020B0400000000000000" pitchFamily="34" charset="-128"/>
              <a:ea typeface="Hiragino Sans W4" panose="020B0400000000000000" pitchFamily="34" charset="-128"/>
            </a:endParaRPr>
          </a:p>
        </p:txBody>
      </p:sp>
      <p:sp>
        <p:nvSpPr>
          <p:cNvPr id="3" name="TextBox 2">
            <a:extLst>
              <a:ext uri="{FF2B5EF4-FFF2-40B4-BE49-F238E27FC236}">
                <a16:creationId xmlns:a16="http://schemas.microsoft.com/office/drawing/2014/main" id="{8E3DC158-AC2C-F748-2FB8-235EB995134E}"/>
              </a:ext>
            </a:extLst>
          </p:cNvPr>
          <p:cNvSpPr txBox="1"/>
          <p:nvPr/>
        </p:nvSpPr>
        <p:spPr>
          <a:xfrm>
            <a:off x="223058" y="1712947"/>
            <a:ext cx="5053135" cy="4524315"/>
          </a:xfrm>
          <a:prstGeom prst="rect">
            <a:avLst/>
          </a:prstGeom>
          <a:noFill/>
        </p:spPr>
        <p:txBody>
          <a:bodyPr wrap="square" rtlCol="0">
            <a:spAutoFit/>
          </a:bodyPr>
          <a:lstStyle/>
          <a:p>
            <a:r>
              <a:rPr lang="en-US" dirty="0">
                <a:latin typeface="Hiragino Sans W2" panose="020B0300000000000000" pitchFamily="34" charset="-128"/>
                <a:ea typeface="Hiragino Sans W2" panose="020B0300000000000000" pitchFamily="34" charset="-128"/>
              </a:rPr>
              <a:t>Step1で</a:t>
            </a:r>
            <a:r>
              <a:rPr lang="ja-JP" altLang="en-US" dirty="0">
                <a:latin typeface="Hiragino Sans W2" panose="020B0300000000000000" pitchFamily="34" charset="-128"/>
                <a:ea typeface="Hiragino Sans W2" panose="020B0300000000000000" pitchFamily="34" charset="-128"/>
              </a:rPr>
              <a:t>たてた仮説に基づき、ターゲットとする</a:t>
            </a:r>
            <a:r>
              <a:rPr lang="en-US" dirty="0" err="1">
                <a:latin typeface="Hiragino Sans W2" panose="020B0300000000000000" pitchFamily="34" charset="-128"/>
                <a:ea typeface="Hiragino Sans W2" panose="020B0300000000000000" pitchFamily="34" charset="-128"/>
              </a:rPr>
              <a:t>消費者の知覚を深く理解し、肌感覚的に語れるレベル</a:t>
            </a:r>
            <a:r>
              <a:rPr lang="ja-JP" altLang="en-US" dirty="0">
                <a:latin typeface="Hiragino Sans W2" panose="020B0300000000000000" pitchFamily="34" charset="-128"/>
                <a:ea typeface="Hiragino Sans W2" panose="020B0300000000000000" pitchFamily="34" charset="-128"/>
              </a:rPr>
              <a:t>を目指す</a:t>
            </a:r>
            <a:r>
              <a:rPr lang="en-US" dirty="0">
                <a:latin typeface="Hiragino Sans W2" panose="020B0300000000000000" pitchFamily="34" charset="-128"/>
                <a:ea typeface="Hiragino Sans W2" panose="020B0300000000000000" pitchFamily="34" charset="-128"/>
              </a:rPr>
              <a:t>。</a:t>
            </a:r>
          </a:p>
          <a:p>
            <a:endParaRPr lang="en-US" dirty="0">
              <a:latin typeface="Hiragino Sans W2" panose="020B0300000000000000" pitchFamily="34" charset="-128"/>
              <a:ea typeface="Hiragino Sans W2" panose="020B0300000000000000" pitchFamily="34" charset="-128"/>
            </a:endParaRPr>
          </a:p>
          <a:p>
            <a:r>
              <a:rPr lang="en-US" dirty="0">
                <a:latin typeface="Hiragino Sans W2" panose="020B0300000000000000" pitchFamily="34" charset="-128"/>
                <a:ea typeface="Hiragino Sans W2" panose="020B0300000000000000" pitchFamily="34" charset="-128"/>
              </a:rPr>
              <a:t>大事なのは２つの視点</a:t>
            </a:r>
          </a:p>
          <a:p>
            <a:endParaRPr lang="en-US" dirty="0">
              <a:latin typeface="Hiragino Sans W2" panose="020B0300000000000000" pitchFamily="34" charset="-128"/>
              <a:ea typeface="Hiragino Sans W2" panose="020B0300000000000000" pitchFamily="34" charset="-128"/>
            </a:endParaRP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インサイト</a:t>
            </a:r>
            <a:br>
              <a:rPr lang="en-JP" dirty="0">
                <a:latin typeface="Hiragino Sans W2" panose="020B0300000000000000" pitchFamily="34" charset="-128"/>
                <a:ea typeface="Hiragino Sans W2" panose="020B0300000000000000" pitchFamily="34" charset="-128"/>
              </a:rPr>
            </a:br>
            <a:r>
              <a:rPr lang="en-JP" dirty="0">
                <a:latin typeface="Hiragino Sans W2" panose="020B0300000000000000" pitchFamily="34" charset="-128"/>
                <a:ea typeface="Hiragino Sans W2" panose="020B0300000000000000" pitchFamily="34" charset="-128"/>
              </a:rPr>
              <a:t>ターゲットはどんな情報やメッセージにより行動を起こすのか。</a:t>
            </a:r>
            <a:br>
              <a:rPr lang="en-JP" dirty="0">
                <a:latin typeface="Hiragino Sans W2" panose="020B0300000000000000" pitchFamily="34" charset="-128"/>
                <a:ea typeface="Hiragino Sans W2" panose="020B0300000000000000" pitchFamily="34" charset="-128"/>
              </a:rPr>
            </a:br>
            <a:endParaRPr lang="en-JP" dirty="0">
              <a:latin typeface="Hiragino Sans W2" panose="020B0300000000000000" pitchFamily="34" charset="-128"/>
              <a:ea typeface="Hiragino Sans W2" panose="020B0300000000000000" pitchFamily="34" charset="-128"/>
            </a:endParaRP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センス</a:t>
            </a:r>
            <a:br>
              <a:rPr lang="en-JP" dirty="0">
                <a:latin typeface="Hiragino Sans W2" panose="020B0300000000000000" pitchFamily="34" charset="-128"/>
                <a:ea typeface="Hiragino Sans W2" panose="020B0300000000000000" pitchFamily="34" charset="-128"/>
              </a:rPr>
            </a:br>
            <a:r>
              <a:rPr lang="en-JP" dirty="0">
                <a:latin typeface="Hiragino Sans W2" panose="020B0300000000000000" pitchFamily="34" charset="-128"/>
                <a:ea typeface="Hiragino Sans W2" panose="020B0300000000000000" pitchFamily="34" charset="-128"/>
              </a:rPr>
              <a:t>ターゲットはどんな表現によって心が動くのか。</a:t>
            </a:r>
          </a:p>
          <a:p>
            <a:pPr marL="285750" indent="-285750">
              <a:buFont typeface="Arial" panose="020B0604020202020204" pitchFamily="34" charset="0"/>
              <a:buChar char="•"/>
            </a:pPr>
            <a:endParaRPr lang="en-JP" dirty="0">
              <a:latin typeface="Hiragino Sans W2" panose="020B0300000000000000" pitchFamily="34" charset="-128"/>
              <a:ea typeface="Hiragino Sans W2" panose="020B0300000000000000" pitchFamily="34" charset="-128"/>
            </a:endParaRPr>
          </a:p>
          <a:p>
            <a:r>
              <a:rPr lang="en-JP" dirty="0">
                <a:latin typeface="Hiragino Sans W2" panose="020B0300000000000000" pitchFamily="34" charset="-128"/>
                <a:ea typeface="Hiragino Sans W2" panose="020B0300000000000000" pitchFamily="34" charset="-128"/>
              </a:rPr>
              <a:t>手法は定性調査。ターゲット理解は「実際のターゲットに触れる」ことが重要になる。</a:t>
            </a:r>
            <a:endParaRPr lang="x-none" dirty="0">
              <a:latin typeface="Hiragino Sans W4" panose="020B0400000000000000" pitchFamily="34" charset="-128"/>
              <a:ea typeface="Hiragino Sans W2" panose="020B0300000000000000" pitchFamily="34" charset="-128"/>
            </a:endParaRPr>
          </a:p>
        </p:txBody>
      </p:sp>
      <p:sp>
        <p:nvSpPr>
          <p:cNvPr id="5" name="TextBox 4">
            <a:extLst>
              <a:ext uri="{FF2B5EF4-FFF2-40B4-BE49-F238E27FC236}">
                <a16:creationId xmlns:a16="http://schemas.microsoft.com/office/drawing/2014/main" id="{6B972951-149B-9358-EC1C-3FE82F2C1ECE}"/>
              </a:ext>
            </a:extLst>
          </p:cNvPr>
          <p:cNvSpPr txBox="1"/>
          <p:nvPr/>
        </p:nvSpPr>
        <p:spPr>
          <a:xfrm>
            <a:off x="5753382" y="1712947"/>
            <a:ext cx="6049735" cy="2585323"/>
          </a:xfrm>
          <a:prstGeom prst="rect">
            <a:avLst/>
          </a:prstGeom>
          <a:noFill/>
        </p:spPr>
        <p:txBody>
          <a:bodyPr wrap="square" rtlCol="0">
            <a:spAutoFit/>
          </a:bodyPr>
          <a:lstStyle/>
          <a:p>
            <a:pPr marL="285750" indent="-285750">
              <a:buFont typeface="Wingdings" pitchFamily="2" charset="2"/>
              <a:buChar char="q"/>
            </a:pPr>
            <a:r>
              <a:rPr lang="en-JP">
                <a:latin typeface="Hiragino Sans W2" panose="020B0300000000000000" pitchFamily="34" charset="-128"/>
                <a:ea typeface="Hiragino Sans W2" panose="020B0300000000000000" pitchFamily="34" charset="-128"/>
              </a:rPr>
              <a:t>タ</a:t>
            </a:r>
            <a:r>
              <a:rPr lang="en-JP" dirty="0">
                <a:latin typeface="Hiragino Sans W2" panose="020B0300000000000000" pitchFamily="34" charset="-128"/>
                <a:ea typeface="Hiragino Sans W2" panose="020B0300000000000000" pitchFamily="34" charset="-128"/>
              </a:rPr>
              <a:t>ーゲットはどんな情報やメッセ</a:t>
            </a:r>
            <a:r>
              <a:rPr lang="en-JP">
                <a:latin typeface="Hiragino Sans W2" panose="020B0300000000000000" pitchFamily="34" charset="-128"/>
                <a:ea typeface="Hiragino Sans W2" panose="020B0300000000000000" pitchFamily="34" charset="-128"/>
              </a:rPr>
              <a:t>ージによ</a:t>
            </a:r>
            <a:r>
              <a:rPr lang="ja-JP" altLang="en-US">
                <a:latin typeface="Hiragino Sans W2" panose="020B0300000000000000" pitchFamily="34" charset="-128"/>
                <a:ea typeface="Hiragino Sans W2" panose="020B0300000000000000" pitchFamily="34" charset="-128"/>
              </a:rPr>
              <a:t>って</a:t>
            </a:r>
            <a:r>
              <a:rPr lang="en-JP" dirty="0">
                <a:latin typeface="Hiragino Sans W2" panose="020B0300000000000000" pitchFamily="34" charset="-128"/>
                <a:ea typeface="Hiragino Sans W2" panose="020B0300000000000000" pitchFamily="34" charset="-128"/>
              </a:rPr>
              <a:t>行動を起こすのか。インサイト理解は十分か。</a:t>
            </a:r>
          </a:p>
          <a:p>
            <a:pPr marL="285750" indent="-285750">
              <a:buFont typeface="Wingdings" pitchFamily="2" charset="2"/>
              <a:buChar char="q"/>
            </a:pPr>
            <a:endParaRPr lang="en-US" dirty="0">
              <a:latin typeface="Hiragino Sans W2" panose="020B0300000000000000" pitchFamily="34" charset="-128"/>
              <a:ea typeface="Hiragino Sans W2" panose="020B0300000000000000" pitchFamily="34" charset="-128"/>
            </a:endParaRPr>
          </a:p>
          <a:p>
            <a:pPr marL="285750" indent="-285750">
              <a:buFont typeface="Wingdings" pitchFamily="2" charset="2"/>
              <a:buChar char="q"/>
            </a:pPr>
            <a:r>
              <a:rPr lang="en-US" dirty="0">
                <a:latin typeface="Hiragino Sans W2" panose="020B0300000000000000" pitchFamily="34" charset="-128"/>
                <a:ea typeface="Hiragino Sans W2" panose="020B0300000000000000" pitchFamily="34" charset="-128"/>
              </a:rPr>
              <a:t>ターゲットはどんな表現によって心が動くのか。ターゲットのセンス理解は十分か。</a:t>
            </a:r>
          </a:p>
          <a:p>
            <a:pPr marL="285750" indent="-285750">
              <a:buFont typeface="Wingdings" pitchFamily="2" charset="2"/>
              <a:buChar char="q"/>
            </a:pPr>
            <a:endParaRPr lang="en-US" dirty="0">
              <a:latin typeface="Hiragino Sans W2" panose="020B0300000000000000" pitchFamily="34" charset="-128"/>
              <a:ea typeface="Hiragino Sans W2" panose="020B0300000000000000" pitchFamily="34" charset="-128"/>
            </a:endParaRPr>
          </a:p>
          <a:p>
            <a:pPr marL="285750" indent="-285750">
              <a:buFont typeface="Wingdings" pitchFamily="2" charset="2"/>
              <a:buChar char="q"/>
            </a:pPr>
            <a:r>
              <a:rPr lang="en-US" dirty="0">
                <a:latin typeface="Hiragino Sans W2" panose="020B0300000000000000" pitchFamily="34" charset="-128"/>
                <a:ea typeface="Hiragino Sans W2" panose="020B0300000000000000" pitchFamily="34" charset="-128"/>
              </a:rPr>
              <a:t>Step1で立ててきた仮説は今回のターゲットの知覚に照らして成立しうるか。成立しないとしたらどのような調整が必要か。</a:t>
            </a:r>
          </a:p>
        </p:txBody>
      </p:sp>
      <p:sp>
        <p:nvSpPr>
          <p:cNvPr id="2" name="矩形 1">
            <a:extLst>
              <a:ext uri="{FF2B5EF4-FFF2-40B4-BE49-F238E27FC236}">
                <a16:creationId xmlns:a16="http://schemas.microsoft.com/office/drawing/2014/main" id="{7FFEFA63-98C1-1412-0174-BCA5A17BE346}"/>
              </a:ext>
            </a:extLst>
          </p:cNvPr>
          <p:cNvSpPr/>
          <p:nvPr/>
        </p:nvSpPr>
        <p:spPr>
          <a:xfrm>
            <a:off x="304375" y="1166030"/>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このステップの考え方</a:t>
            </a:r>
            <a:endParaRPr kumimoji="1" lang="zh-CN" altLang="en-US" sz="1200" dirty="0">
              <a:latin typeface="Hiragino Sans W4" panose="020B0400000000000000" pitchFamily="34" charset="-128"/>
              <a:ea typeface="Hiragino Sans W4" panose="020B0400000000000000" pitchFamily="34" charset="-128"/>
            </a:endParaRPr>
          </a:p>
        </p:txBody>
      </p:sp>
      <p:sp>
        <p:nvSpPr>
          <p:cNvPr id="4" name="矩形 3">
            <a:extLst>
              <a:ext uri="{FF2B5EF4-FFF2-40B4-BE49-F238E27FC236}">
                <a16:creationId xmlns:a16="http://schemas.microsoft.com/office/drawing/2014/main" id="{11C167D4-A4EE-361E-7B16-CB7A909613FD}"/>
              </a:ext>
            </a:extLst>
          </p:cNvPr>
          <p:cNvSpPr/>
          <p:nvPr/>
        </p:nvSpPr>
        <p:spPr>
          <a:xfrm>
            <a:off x="5845849" y="1127321"/>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チェックリスト</a:t>
            </a:r>
            <a:endParaRPr kumimoji="1" lang="zh-CN" altLang="en-US" sz="1200" dirty="0">
              <a:latin typeface="Hiragino Sans W4" panose="020B0400000000000000" pitchFamily="34" charset="-128"/>
              <a:ea typeface="Hiragino Sans W4" panose="020B0400000000000000" pitchFamily="34" charset="-128"/>
            </a:endParaRPr>
          </a:p>
        </p:txBody>
      </p:sp>
    </p:spTree>
    <p:extLst>
      <p:ext uri="{BB962C8B-B14F-4D97-AF65-F5344CB8AC3E}">
        <p14:creationId xmlns:p14="http://schemas.microsoft.com/office/powerpoint/2010/main" val="18254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5557932" cy="369332"/>
          </a:xfrm>
          <a:prstGeom prst="rect">
            <a:avLst/>
          </a:prstGeom>
          <a:noFill/>
        </p:spPr>
        <p:txBody>
          <a:bodyPr wrap="none" rtlCol="0">
            <a:spAutoFit/>
          </a:bodyPr>
          <a:lstStyle/>
          <a:p>
            <a:r>
              <a:rPr lang="en-US" altLang="ja-JP" dirty="0">
                <a:latin typeface="Hiragino Sans W4" panose="020B0400000000000000" pitchFamily="34" charset="-128"/>
                <a:ea typeface="Hiragino Sans W4" panose="020B0400000000000000" pitchFamily="34" charset="-128"/>
              </a:rPr>
              <a:t>Step3 </a:t>
            </a:r>
            <a:r>
              <a:rPr lang="ja-JP" altLang="en-US" dirty="0">
                <a:latin typeface="Hiragino Sans W4" panose="020B0400000000000000" pitchFamily="34" charset="-128"/>
                <a:ea typeface="Hiragino Sans W4" panose="020B0400000000000000" pitchFamily="34" charset="-128"/>
              </a:rPr>
              <a:t>ブランド・エクイティをカルチャライズする</a:t>
            </a:r>
            <a:endParaRPr lang="x-none" dirty="0">
              <a:latin typeface="Hiragino Sans W4" panose="020B0400000000000000" pitchFamily="34" charset="-128"/>
              <a:ea typeface="Hiragino Sans W4" panose="020B0400000000000000" pitchFamily="34" charset="-128"/>
            </a:endParaRPr>
          </a:p>
        </p:txBody>
      </p:sp>
      <p:sp>
        <p:nvSpPr>
          <p:cNvPr id="3" name="TextBox 2">
            <a:extLst>
              <a:ext uri="{FF2B5EF4-FFF2-40B4-BE49-F238E27FC236}">
                <a16:creationId xmlns:a16="http://schemas.microsoft.com/office/drawing/2014/main" id="{8E3DC158-AC2C-F748-2FB8-235EB995134E}"/>
              </a:ext>
            </a:extLst>
          </p:cNvPr>
          <p:cNvSpPr txBox="1"/>
          <p:nvPr/>
        </p:nvSpPr>
        <p:spPr>
          <a:xfrm>
            <a:off x="223058" y="1711378"/>
            <a:ext cx="5053135" cy="3970318"/>
          </a:xfrm>
          <a:prstGeom prst="rect">
            <a:avLst/>
          </a:prstGeom>
          <a:noFill/>
        </p:spPr>
        <p:txBody>
          <a:bodyPr wrap="square" rtlCol="0">
            <a:spAutoFit/>
          </a:bodyPr>
          <a:lstStyle/>
          <a:p>
            <a:r>
              <a:rPr lang="en-JP">
                <a:latin typeface="Hiragino Sans W2" panose="020B0300000000000000" pitchFamily="34" charset="-128"/>
                <a:ea typeface="Hiragino Sans W2" panose="020B0300000000000000" pitchFamily="34" charset="-128"/>
              </a:rPr>
              <a:t>Step1/2</a:t>
            </a:r>
            <a:r>
              <a:rPr lang="en-JP" dirty="0">
                <a:latin typeface="Hiragino Sans W2" panose="020B0300000000000000" pitchFamily="34" charset="-128"/>
                <a:ea typeface="Hiragino Sans W2" panose="020B0300000000000000" pitchFamily="34" charset="-128"/>
              </a:rPr>
              <a:t>を元に現地で運用するブランド・エクイティをカルチャライズする。</a:t>
            </a:r>
          </a:p>
          <a:p>
            <a:r>
              <a:rPr lang="en-JP" dirty="0">
                <a:latin typeface="Hiragino Sans W2" panose="020B0300000000000000" pitchFamily="34" charset="-128"/>
                <a:ea typeface="Hiragino Sans W2" panose="020B0300000000000000" pitchFamily="34" charset="-128"/>
              </a:rPr>
              <a:t>以下の項目に対する定義付けを行う。</a:t>
            </a:r>
          </a:p>
          <a:p>
            <a:endParaRPr lang="en-JP" dirty="0">
              <a:latin typeface="Hiragino Sans W2" panose="020B0300000000000000" pitchFamily="34" charset="-128"/>
              <a:ea typeface="Hiragino Sans W2" panose="020B0300000000000000" pitchFamily="34" charset="-128"/>
            </a:endParaRP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戦略ターゲット</a:t>
            </a: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コアターゲット</a:t>
            </a: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ブランドプロポジション</a:t>
            </a: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ベネフィット</a:t>
            </a: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RTB</a:t>
            </a:r>
          </a:p>
          <a:p>
            <a:pPr marL="742950" lvl="1" indent="-285750">
              <a:buFont typeface="Arial" panose="020B0604020202020204" pitchFamily="34" charset="0"/>
              <a:buChar char="•"/>
            </a:pPr>
            <a:r>
              <a:rPr lang="en-JP" dirty="0">
                <a:latin typeface="Hiragino Sans W2" panose="020B0300000000000000" pitchFamily="34" charset="-128"/>
                <a:ea typeface="Hiragino Sans W2" panose="020B0300000000000000" pitchFamily="34" charset="-128"/>
              </a:rPr>
              <a:t>ブランドキャラクター</a:t>
            </a:r>
          </a:p>
          <a:p>
            <a:pPr marL="285750" indent="-285750">
              <a:buFont typeface="Arial" panose="020B0604020202020204" pitchFamily="34" charset="0"/>
              <a:buChar char="•"/>
            </a:pPr>
            <a:endParaRPr lang="en-JP" dirty="0">
              <a:latin typeface="Hiragino Sans W2" panose="020B0300000000000000" pitchFamily="34" charset="-128"/>
              <a:ea typeface="Hiragino Sans W2" panose="020B0300000000000000" pitchFamily="34" charset="-128"/>
            </a:endParaRPr>
          </a:p>
          <a:p>
            <a:r>
              <a:rPr lang="en-JP" dirty="0">
                <a:latin typeface="Hiragino Sans W2" panose="020B0300000000000000" pitchFamily="34" charset="-128"/>
                <a:ea typeface="Hiragino Sans W2" panose="020B0300000000000000" pitchFamily="34" charset="-128"/>
              </a:rPr>
              <a:t>この段階で、ブランド・エクイティのカルチャライズポイントを明確化した戦略相関図を作成し、関係者の間で合意形成する。</a:t>
            </a:r>
          </a:p>
        </p:txBody>
      </p:sp>
      <p:sp>
        <p:nvSpPr>
          <p:cNvPr id="5" name="TextBox 4">
            <a:extLst>
              <a:ext uri="{FF2B5EF4-FFF2-40B4-BE49-F238E27FC236}">
                <a16:creationId xmlns:a16="http://schemas.microsoft.com/office/drawing/2014/main" id="{6B972951-149B-9358-EC1C-3FE82F2C1ECE}"/>
              </a:ext>
            </a:extLst>
          </p:cNvPr>
          <p:cNvSpPr txBox="1"/>
          <p:nvPr/>
        </p:nvSpPr>
        <p:spPr>
          <a:xfrm>
            <a:off x="5753382" y="1711378"/>
            <a:ext cx="6049735" cy="1754326"/>
          </a:xfrm>
          <a:prstGeom prst="rect">
            <a:avLst/>
          </a:prstGeom>
          <a:noFill/>
        </p:spPr>
        <p:txBody>
          <a:bodyPr wrap="square" rtlCol="0">
            <a:spAutoFit/>
          </a:bodyPr>
          <a:lstStyle/>
          <a:p>
            <a:pPr marL="285750" indent="-285750">
              <a:buFont typeface="Wingdings" pitchFamily="2" charset="2"/>
              <a:buChar char="q"/>
            </a:pPr>
            <a:r>
              <a:rPr lang="en-JP">
                <a:latin typeface="Hiragino Sans W2" panose="020B0300000000000000" pitchFamily="34" charset="-128"/>
                <a:ea typeface="Hiragino Sans W2" panose="020B0300000000000000" pitchFamily="34" charset="-128"/>
              </a:rPr>
              <a:t>日本で運用するブランド</a:t>
            </a:r>
            <a:r>
              <a:rPr lang="en-JP" dirty="0">
                <a:latin typeface="Hiragino Sans W2" panose="020B0300000000000000" pitchFamily="34" charset="-128"/>
                <a:ea typeface="Hiragino Sans W2" panose="020B0300000000000000" pitchFamily="34" charset="-128"/>
              </a:rPr>
              <a:t>・エクイティからどのようなカルチャライズが必要になるか。</a:t>
            </a:r>
          </a:p>
          <a:p>
            <a:pPr marL="285750" indent="-285750">
              <a:buFont typeface="Wingdings" pitchFamily="2" charset="2"/>
              <a:buChar char="q"/>
            </a:pPr>
            <a:endParaRPr lang="en-US" dirty="0">
              <a:latin typeface="Hiragino Sans W2" panose="020B0300000000000000" pitchFamily="34" charset="-128"/>
              <a:ea typeface="Hiragino Sans W2" panose="020B0300000000000000" pitchFamily="34" charset="-128"/>
            </a:endParaRPr>
          </a:p>
          <a:p>
            <a:pPr marL="285750" indent="-285750">
              <a:buFont typeface="Wingdings" pitchFamily="2" charset="2"/>
              <a:buChar char="q"/>
            </a:pPr>
            <a:r>
              <a:rPr lang="en-US" dirty="0">
                <a:latin typeface="Hiragino Sans W2" panose="020B0300000000000000" pitchFamily="34" charset="-128"/>
                <a:ea typeface="Hiragino Sans W2" panose="020B0300000000000000" pitchFamily="34" charset="-128"/>
              </a:rPr>
              <a:t>カルチャライズしたポイントに対してその背景となったターゲットの知覚はなにか。カルチャライズしたポイントは関係者の間で統一した見解となっているか。</a:t>
            </a:r>
          </a:p>
        </p:txBody>
      </p:sp>
      <p:sp>
        <p:nvSpPr>
          <p:cNvPr id="2" name="矩形 1">
            <a:extLst>
              <a:ext uri="{FF2B5EF4-FFF2-40B4-BE49-F238E27FC236}">
                <a16:creationId xmlns:a16="http://schemas.microsoft.com/office/drawing/2014/main" id="{3F3EA78A-CC98-978E-762C-F35C66E531F2}"/>
              </a:ext>
            </a:extLst>
          </p:cNvPr>
          <p:cNvSpPr/>
          <p:nvPr/>
        </p:nvSpPr>
        <p:spPr>
          <a:xfrm>
            <a:off x="304375" y="1166030"/>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このステップの考え方</a:t>
            </a:r>
            <a:endParaRPr kumimoji="1" lang="zh-CN" altLang="en-US" sz="1200" dirty="0">
              <a:latin typeface="Hiragino Sans W4" panose="020B0400000000000000" pitchFamily="34" charset="-128"/>
              <a:ea typeface="Hiragino Sans W4" panose="020B0400000000000000" pitchFamily="34" charset="-128"/>
            </a:endParaRPr>
          </a:p>
        </p:txBody>
      </p:sp>
      <p:sp>
        <p:nvSpPr>
          <p:cNvPr id="4" name="矩形 3">
            <a:extLst>
              <a:ext uri="{FF2B5EF4-FFF2-40B4-BE49-F238E27FC236}">
                <a16:creationId xmlns:a16="http://schemas.microsoft.com/office/drawing/2014/main" id="{78891A00-518D-E94C-5921-B65F7A2406FB}"/>
              </a:ext>
            </a:extLst>
          </p:cNvPr>
          <p:cNvSpPr/>
          <p:nvPr/>
        </p:nvSpPr>
        <p:spPr>
          <a:xfrm>
            <a:off x="5845849" y="1127321"/>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チェックリスト</a:t>
            </a:r>
            <a:endParaRPr kumimoji="1" lang="zh-CN" altLang="en-US" sz="1200" dirty="0">
              <a:latin typeface="Hiragino Sans W4" panose="020B0400000000000000" pitchFamily="34" charset="-128"/>
              <a:ea typeface="Hiragino Sans W4" panose="020B0400000000000000" pitchFamily="34" charset="-128"/>
            </a:endParaRPr>
          </a:p>
        </p:txBody>
      </p:sp>
    </p:spTree>
    <p:extLst>
      <p:ext uri="{BB962C8B-B14F-4D97-AF65-F5344CB8AC3E}">
        <p14:creationId xmlns:p14="http://schemas.microsoft.com/office/powerpoint/2010/main" val="351298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3262432" cy="369332"/>
          </a:xfrm>
          <a:prstGeom prst="rect">
            <a:avLst/>
          </a:prstGeom>
          <a:noFill/>
        </p:spPr>
        <p:txBody>
          <a:bodyPr wrap="none" rtlCol="0">
            <a:spAutoFit/>
          </a:bodyPr>
          <a:lstStyle/>
          <a:p>
            <a:r>
              <a:rPr lang="en-US" altLang="ja-JP" dirty="0">
                <a:latin typeface="Hiragino Sans W4" panose="020B0400000000000000" pitchFamily="34" charset="-128"/>
                <a:ea typeface="Hiragino Sans W4" panose="020B0400000000000000" pitchFamily="34" charset="-128"/>
              </a:rPr>
              <a:t>Step4 </a:t>
            </a:r>
            <a:r>
              <a:rPr lang="ja-JP" altLang="en-US" dirty="0">
                <a:latin typeface="Hiragino Sans W4" panose="020B0400000000000000" pitchFamily="34" charset="-128"/>
                <a:ea typeface="Hiragino Sans W4" panose="020B0400000000000000" pitchFamily="34" charset="-128"/>
              </a:rPr>
              <a:t>ブランドガイドの開発</a:t>
            </a:r>
            <a:endParaRPr lang="x-none" dirty="0">
              <a:latin typeface="Hiragino Sans W4" panose="020B0400000000000000" pitchFamily="34" charset="-128"/>
              <a:ea typeface="Hiragino Sans W4" panose="020B0400000000000000" pitchFamily="34" charset="-128"/>
            </a:endParaRPr>
          </a:p>
        </p:txBody>
      </p:sp>
      <p:sp>
        <p:nvSpPr>
          <p:cNvPr id="3" name="TextBox 2">
            <a:extLst>
              <a:ext uri="{FF2B5EF4-FFF2-40B4-BE49-F238E27FC236}">
                <a16:creationId xmlns:a16="http://schemas.microsoft.com/office/drawing/2014/main" id="{8E3DC158-AC2C-F748-2FB8-235EB995134E}"/>
              </a:ext>
            </a:extLst>
          </p:cNvPr>
          <p:cNvSpPr txBox="1"/>
          <p:nvPr/>
        </p:nvSpPr>
        <p:spPr>
          <a:xfrm>
            <a:off x="223058" y="1697718"/>
            <a:ext cx="4976263" cy="3693319"/>
          </a:xfrm>
          <a:prstGeom prst="rect">
            <a:avLst/>
          </a:prstGeom>
          <a:noFill/>
        </p:spPr>
        <p:txBody>
          <a:bodyPr wrap="square" rtlCol="0">
            <a:spAutoFit/>
          </a:bodyPr>
          <a:lstStyle/>
          <a:p>
            <a:r>
              <a:rPr lang="en-JP">
                <a:latin typeface="Hiragino Sans W2" panose="020B0300000000000000" pitchFamily="34" charset="-128"/>
                <a:ea typeface="Hiragino Sans W2" panose="020B0300000000000000" pitchFamily="34" charset="-128"/>
              </a:rPr>
              <a:t>カルチャライズしたブランド</a:t>
            </a:r>
            <a:r>
              <a:rPr lang="en-JP" dirty="0">
                <a:latin typeface="Hiragino Sans W2" panose="020B0300000000000000" pitchFamily="34" charset="-128"/>
                <a:ea typeface="Hiragino Sans W2" panose="020B0300000000000000" pitchFamily="34" charset="-128"/>
              </a:rPr>
              <a:t>・エクイティに基づいてブランドを運用するため</a:t>
            </a:r>
            <a:r>
              <a:rPr lang="ja-JP" altLang="en-US" dirty="0">
                <a:latin typeface="Hiragino Sans W2" panose="020B0300000000000000" pitchFamily="34" charset="-128"/>
                <a:ea typeface="Hiragino Sans W2" panose="020B0300000000000000" pitchFamily="34" charset="-128"/>
              </a:rPr>
              <a:t>、</a:t>
            </a:r>
            <a:r>
              <a:rPr lang="en-JP" dirty="0">
                <a:latin typeface="Hiragino Sans W2" panose="020B0300000000000000" pitchFamily="34" charset="-128"/>
                <a:ea typeface="Hiragino Sans W2" panose="020B0300000000000000" pitchFamily="34" charset="-128"/>
              </a:rPr>
              <a:t>ブランドガイドにまとめる。</a:t>
            </a:r>
          </a:p>
          <a:p>
            <a:endParaRPr lang="en-JP" dirty="0">
              <a:latin typeface="Hiragino Sans W2" panose="020B0300000000000000" pitchFamily="34" charset="-128"/>
              <a:ea typeface="Hiragino Sans W2" panose="020B0300000000000000" pitchFamily="34" charset="-128"/>
            </a:endParaRPr>
          </a:p>
          <a:p>
            <a:r>
              <a:rPr lang="en-JP" dirty="0">
                <a:latin typeface="Hiragino Sans W2" panose="020B0300000000000000" pitchFamily="34" charset="-128"/>
                <a:ea typeface="Hiragino Sans W2" panose="020B0300000000000000" pitchFamily="34" charset="-128"/>
              </a:rPr>
              <a:t>海外においては、誰が読んでも理解できるように開発することが重要。</a:t>
            </a:r>
            <a:r>
              <a:rPr lang="ja-JP" altLang="en-US" dirty="0">
                <a:latin typeface="Hiragino Sans W2" panose="020B0300000000000000" pitchFamily="34" charset="-128"/>
                <a:ea typeface="Hiragino Sans W2" panose="020B0300000000000000" pitchFamily="34" charset="-128"/>
              </a:rPr>
              <a:t>そのため、</a:t>
            </a:r>
            <a:r>
              <a:rPr lang="en-JP" dirty="0">
                <a:latin typeface="Hiragino Sans W2" panose="020B0300000000000000" pitchFamily="34" charset="-128"/>
                <a:ea typeface="Hiragino Sans W2" panose="020B0300000000000000" pitchFamily="34" charset="-128"/>
              </a:rPr>
              <a:t>ブランドガイド開発の段階でキービジュアルやコピーなど、最終消費者の接点で実際に使っていくクリエイティブまで開発する</a:t>
            </a:r>
            <a:r>
              <a:rPr lang="ja-JP" altLang="en-US" dirty="0">
                <a:latin typeface="Hiragino Sans W2" panose="020B0300000000000000" pitchFamily="34" charset="-128"/>
                <a:ea typeface="Hiragino Sans W2" panose="020B0300000000000000" pitchFamily="34" charset="-128"/>
              </a:rPr>
              <a:t>ことを推奨</a:t>
            </a:r>
            <a:r>
              <a:rPr lang="en-JP" dirty="0">
                <a:latin typeface="Hiragino Sans W2" panose="020B0300000000000000" pitchFamily="34" charset="-128"/>
                <a:ea typeface="Hiragino Sans W2" panose="020B0300000000000000" pitchFamily="34" charset="-128"/>
              </a:rPr>
              <a:t>。</a:t>
            </a:r>
          </a:p>
          <a:p>
            <a:endParaRPr lang="en-JP" dirty="0">
              <a:latin typeface="Hiragino Sans W2" panose="020B0300000000000000" pitchFamily="34" charset="-128"/>
              <a:ea typeface="Hiragino Sans W2" panose="020B0300000000000000" pitchFamily="34" charset="-128"/>
            </a:endParaRPr>
          </a:p>
          <a:p>
            <a:r>
              <a:rPr lang="en-JP" dirty="0">
                <a:latin typeface="Hiragino Sans W2" panose="020B0300000000000000" pitchFamily="34" charset="-128"/>
                <a:ea typeface="Hiragino Sans W2" panose="020B0300000000000000" pitchFamily="34" charset="-128"/>
              </a:rPr>
              <a:t>また、ブランドとして許容できるものとできないものを画像</a:t>
            </a:r>
            <a:r>
              <a:rPr lang="ja-JP" altLang="en-US" dirty="0">
                <a:latin typeface="Hiragino Sans W2" panose="020B0300000000000000" pitchFamily="34" charset="-128"/>
                <a:ea typeface="Hiragino Sans W2" panose="020B0300000000000000" pitchFamily="34" charset="-128"/>
              </a:rPr>
              <a:t>を</a:t>
            </a:r>
            <a:r>
              <a:rPr lang="en-JP" dirty="0">
                <a:latin typeface="Hiragino Sans W2" panose="020B0300000000000000" pitchFamily="34" charset="-128"/>
                <a:ea typeface="Hiragino Sans W2" panose="020B0300000000000000" pitchFamily="34" charset="-128"/>
              </a:rPr>
              <a:t>使って提示することで実運用に耐えうるものを目指す。</a:t>
            </a:r>
          </a:p>
        </p:txBody>
      </p:sp>
      <p:sp>
        <p:nvSpPr>
          <p:cNvPr id="5" name="TextBox 4">
            <a:extLst>
              <a:ext uri="{FF2B5EF4-FFF2-40B4-BE49-F238E27FC236}">
                <a16:creationId xmlns:a16="http://schemas.microsoft.com/office/drawing/2014/main" id="{6B972951-149B-9358-EC1C-3FE82F2C1ECE}"/>
              </a:ext>
            </a:extLst>
          </p:cNvPr>
          <p:cNvSpPr txBox="1"/>
          <p:nvPr/>
        </p:nvSpPr>
        <p:spPr>
          <a:xfrm>
            <a:off x="5753382" y="1697718"/>
            <a:ext cx="6049735" cy="1477328"/>
          </a:xfrm>
          <a:prstGeom prst="rect">
            <a:avLst/>
          </a:prstGeom>
          <a:noFill/>
        </p:spPr>
        <p:txBody>
          <a:bodyPr wrap="square" rtlCol="0">
            <a:spAutoFit/>
          </a:bodyPr>
          <a:lstStyle/>
          <a:p>
            <a:pPr marL="285750" indent="-285750">
              <a:buFont typeface="Wingdings" pitchFamily="2" charset="2"/>
              <a:buChar char="q"/>
            </a:pPr>
            <a:r>
              <a:rPr lang="en-JP">
                <a:latin typeface="Hiragino Sans W2" panose="020B0300000000000000" pitchFamily="34" charset="-128"/>
                <a:ea typeface="Hiragino Sans W2" panose="020B0300000000000000" pitchFamily="34" charset="-128"/>
              </a:rPr>
              <a:t>制作したクリエイティブは</a:t>
            </a:r>
            <a:r>
              <a:rPr lang="en-JP" dirty="0">
                <a:latin typeface="Hiragino Sans W2" panose="020B0300000000000000" pitchFamily="34" charset="-128"/>
                <a:ea typeface="Hiragino Sans W2" panose="020B0300000000000000" pitchFamily="34" charset="-128"/>
              </a:rPr>
              <a:t>、ブランド・エクイティに沿ったものになっているか。</a:t>
            </a:r>
          </a:p>
          <a:p>
            <a:pPr marL="285750" indent="-285750">
              <a:buFont typeface="Wingdings" pitchFamily="2" charset="2"/>
              <a:buChar char="q"/>
            </a:pPr>
            <a:endParaRPr lang="en-JP" dirty="0">
              <a:latin typeface="Hiragino Sans W2" panose="020B0300000000000000" pitchFamily="34" charset="-128"/>
              <a:ea typeface="Hiragino Sans W2" panose="020B0300000000000000" pitchFamily="34" charset="-128"/>
            </a:endParaRPr>
          </a:p>
          <a:p>
            <a:pPr marL="285750" indent="-285750">
              <a:buFont typeface="Wingdings" pitchFamily="2" charset="2"/>
              <a:buChar char="q"/>
            </a:pPr>
            <a:r>
              <a:rPr lang="en-JP" dirty="0">
                <a:latin typeface="Hiragino Sans W2" panose="020B0300000000000000" pitchFamily="34" charset="-128"/>
                <a:ea typeface="Hiragino Sans W2" panose="020B0300000000000000" pitchFamily="34" charset="-128"/>
              </a:rPr>
              <a:t>ブランドガイドは、活用するローカルのクリエイターにとって誤解のないものになっているか。</a:t>
            </a:r>
            <a:endParaRPr lang="en-US" dirty="0">
              <a:latin typeface="Hiragino Sans W2" panose="020B0300000000000000" pitchFamily="34" charset="-128"/>
              <a:ea typeface="Hiragino Sans W2" panose="020B0300000000000000" pitchFamily="34" charset="-128"/>
            </a:endParaRPr>
          </a:p>
        </p:txBody>
      </p:sp>
      <p:sp>
        <p:nvSpPr>
          <p:cNvPr id="7" name="矩形 6">
            <a:extLst>
              <a:ext uri="{FF2B5EF4-FFF2-40B4-BE49-F238E27FC236}">
                <a16:creationId xmlns:a16="http://schemas.microsoft.com/office/drawing/2014/main" id="{B49D9B8C-5847-CA3A-65C8-1ACE7E1776D6}"/>
              </a:ext>
            </a:extLst>
          </p:cNvPr>
          <p:cNvSpPr/>
          <p:nvPr/>
        </p:nvSpPr>
        <p:spPr>
          <a:xfrm>
            <a:off x="304375" y="1166030"/>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このステップの考え方</a:t>
            </a:r>
            <a:endParaRPr kumimoji="1" lang="zh-CN" altLang="en-US" sz="1200" dirty="0">
              <a:latin typeface="Hiragino Sans W4" panose="020B0400000000000000" pitchFamily="34" charset="-128"/>
              <a:ea typeface="Hiragino Sans W4" panose="020B0400000000000000" pitchFamily="34" charset="-128"/>
            </a:endParaRPr>
          </a:p>
        </p:txBody>
      </p:sp>
      <p:sp>
        <p:nvSpPr>
          <p:cNvPr id="9" name="矩形 8">
            <a:extLst>
              <a:ext uri="{FF2B5EF4-FFF2-40B4-BE49-F238E27FC236}">
                <a16:creationId xmlns:a16="http://schemas.microsoft.com/office/drawing/2014/main" id="{6D64F402-640A-320E-6DD1-0E82966EA250}"/>
              </a:ext>
            </a:extLst>
          </p:cNvPr>
          <p:cNvSpPr/>
          <p:nvPr/>
        </p:nvSpPr>
        <p:spPr>
          <a:xfrm>
            <a:off x="5845849" y="1127321"/>
            <a:ext cx="2065105"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Hiragino Sans W4" panose="020B0400000000000000" pitchFamily="34" charset="-128"/>
                <a:ea typeface="Hiragino Sans W4" panose="020B0400000000000000" pitchFamily="34" charset="-128"/>
              </a:rPr>
              <a:t>チェックリスト</a:t>
            </a:r>
            <a:endParaRPr kumimoji="1" lang="zh-CN" altLang="en-US" sz="1200" dirty="0">
              <a:latin typeface="Hiragino Sans W4" panose="020B0400000000000000" pitchFamily="34" charset="-128"/>
              <a:ea typeface="Hiragino Sans W4" panose="020B0400000000000000" pitchFamily="34" charset="-128"/>
            </a:endParaRPr>
          </a:p>
        </p:txBody>
      </p:sp>
    </p:spTree>
    <p:extLst>
      <p:ext uri="{BB962C8B-B14F-4D97-AF65-F5344CB8AC3E}">
        <p14:creationId xmlns:p14="http://schemas.microsoft.com/office/powerpoint/2010/main" val="42709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C3B466-118D-E44E-AB3D-0C60419B346F}"/>
              </a:ext>
            </a:extLst>
          </p:cNvPr>
          <p:cNvCxnSpPr>
            <a:cxnSpLocks/>
          </p:cNvCxnSpPr>
          <p:nvPr/>
        </p:nvCxnSpPr>
        <p:spPr>
          <a:xfrm flipV="1">
            <a:off x="192505" y="6669000"/>
            <a:ext cx="11807494" cy="4516"/>
          </a:xfrm>
          <a:prstGeom prst="line">
            <a:avLst/>
          </a:prstGeom>
          <a:ln w="12700">
            <a:solidFill>
              <a:srgbClr val="DBD9D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77028-15BC-A048-83CB-283EA9EE2607}"/>
              </a:ext>
            </a:extLst>
          </p:cNvPr>
          <p:cNvSpPr txBox="1"/>
          <p:nvPr/>
        </p:nvSpPr>
        <p:spPr>
          <a:xfrm>
            <a:off x="396928" y="6561278"/>
            <a:ext cx="2706190" cy="215444"/>
          </a:xfrm>
          <a:prstGeom prst="rect">
            <a:avLst/>
          </a:prstGeom>
          <a:solidFill>
            <a:schemeClr val="bg1"/>
          </a:solidFill>
        </p:spPr>
        <p:txBody>
          <a:bodyPr wrap="none" rtlCol="0">
            <a:spAutoFit/>
          </a:bodyPr>
          <a:lstStyle/>
          <a:p>
            <a:r>
              <a:rPr lang="x-none" sz="800" dirty="0">
                <a:solidFill>
                  <a:srgbClr val="007496"/>
                </a:solidFill>
                <a:latin typeface="Avenir" panose="02000503020000020003" pitchFamily="2" charset="0"/>
              </a:rPr>
              <a:t>Copyright ©︎</a:t>
            </a:r>
            <a:r>
              <a:rPr lang="en-US" sz="800" dirty="0">
                <a:solidFill>
                  <a:srgbClr val="007496"/>
                </a:solidFill>
                <a:latin typeface="Avenir" panose="02000503020000020003" pitchFamily="2" charset="0"/>
              </a:rPr>
              <a:t> </a:t>
            </a:r>
            <a:r>
              <a:rPr lang="en-US" sz="800" dirty="0" err="1">
                <a:solidFill>
                  <a:srgbClr val="007496"/>
                </a:solidFill>
                <a:latin typeface="Avenir" panose="02000503020000020003" pitchFamily="2" charset="0"/>
              </a:rPr>
              <a:t>balconia</a:t>
            </a:r>
            <a:r>
              <a:rPr lang="en-US" sz="800" dirty="0">
                <a:solidFill>
                  <a:srgbClr val="007496"/>
                </a:solidFill>
                <a:latin typeface="Avenir" panose="02000503020000020003" pitchFamily="2" charset="0"/>
              </a:rPr>
              <a:t> Shanghai Ltd. All rights reserved.</a:t>
            </a:r>
            <a:endParaRPr lang="x-none" sz="800" dirty="0">
              <a:solidFill>
                <a:srgbClr val="007496"/>
              </a:solidFill>
              <a:latin typeface="Avenir" panose="02000503020000020003" pitchFamily="2" charset="0"/>
            </a:endParaRPr>
          </a:p>
        </p:txBody>
      </p:sp>
      <p:pic>
        <p:nvPicPr>
          <p:cNvPr id="13" name="Picture 12" descr="Logo, company name&#10;&#10;Description automatically generated">
            <a:extLst>
              <a:ext uri="{FF2B5EF4-FFF2-40B4-BE49-F238E27FC236}">
                <a16:creationId xmlns:a16="http://schemas.microsoft.com/office/drawing/2014/main" id="{2D47E6D6-B392-E74A-A7A5-ED8571C0E6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1075" y1="72081" x2="11075" y2="72081"/>
                        <a14:foregroundMark x1="29386" y1="74841" x2="29386" y2="74841"/>
                        <a14:foregroundMark x1="58772" y1="74204" x2="58772" y2="74204"/>
                        <a14:foregroundMark x1="63268" y1="73461" x2="63268" y2="73461"/>
                        <a14:foregroundMark x1="75329" y1="71444" x2="75329" y2="71444"/>
                        <a14:foregroundMark x1="75987" y1="64544" x2="75987" y2="64544"/>
                        <a14:foregroundMark x1="87719" y1="73779" x2="87719" y2="73779"/>
                        <a14:foregroundMark x1="39364" y1="74522" x2="39364" y2="74522"/>
                        <a14:foregroundMark x1="34430" y1="72824" x2="34430" y2="72824"/>
                        <a14:backgroundMark x1="64364" y1="43100" x2="64364" y2="43100"/>
                        <a14:backgroundMark x1="32566" y1="48514" x2="32566" y2="48514"/>
                        <a14:backgroundMark x1="62610" y1="44055" x2="62610" y2="44055"/>
                      </a14:backgroundRemoval>
                    </a14:imgEffect>
                    <a14:imgEffect>
                      <a14:colorTemperature colorTemp="5300"/>
                    </a14:imgEffect>
                  </a14:imgLayer>
                </a14:imgProps>
              </a:ext>
            </a:extLst>
          </a:blip>
          <a:stretch>
            <a:fillRect/>
          </a:stretch>
        </p:blipFill>
        <p:spPr>
          <a:xfrm>
            <a:off x="11458489" y="127655"/>
            <a:ext cx="625192" cy="645757"/>
          </a:xfrm>
          <a:prstGeom prst="rect">
            <a:avLst/>
          </a:prstGeom>
        </p:spPr>
      </p:pic>
      <p:sp>
        <p:nvSpPr>
          <p:cNvPr id="15" name="TextBox 14">
            <a:extLst>
              <a:ext uri="{FF2B5EF4-FFF2-40B4-BE49-F238E27FC236}">
                <a16:creationId xmlns:a16="http://schemas.microsoft.com/office/drawing/2014/main" id="{75131DAD-2ECB-744E-9A7A-A3185EBC3192}"/>
              </a:ext>
            </a:extLst>
          </p:cNvPr>
          <p:cNvSpPr txBox="1"/>
          <p:nvPr/>
        </p:nvSpPr>
        <p:spPr>
          <a:xfrm>
            <a:off x="223058" y="265867"/>
            <a:ext cx="2024913" cy="369332"/>
          </a:xfrm>
          <a:prstGeom prst="rect">
            <a:avLst/>
          </a:prstGeom>
          <a:noFill/>
        </p:spPr>
        <p:txBody>
          <a:bodyPr wrap="none" rtlCol="0">
            <a:spAutoFit/>
          </a:bodyPr>
          <a:lstStyle/>
          <a:p>
            <a:r>
              <a:rPr lang="en-US" dirty="0">
                <a:latin typeface="Hiragino Sans W4" panose="020B0400000000000000" pitchFamily="34" charset="-128"/>
                <a:ea typeface="Hiragino Sans W4" panose="020B0400000000000000" pitchFamily="34" charset="-128"/>
              </a:rPr>
              <a:t>ラーニングプラン</a:t>
            </a:r>
            <a:endParaRPr lang="x-none" dirty="0">
              <a:latin typeface="Hiragino Sans W4" panose="020B0400000000000000" pitchFamily="34" charset="-128"/>
              <a:ea typeface="Hiragino Sans W4" panose="020B0400000000000000" pitchFamily="34" charset="-128"/>
            </a:endParaRPr>
          </a:p>
        </p:txBody>
      </p:sp>
      <p:graphicFrame>
        <p:nvGraphicFramePr>
          <p:cNvPr id="26" name="Table 8">
            <a:extLst>
              <a:ext uri="{FF2B5EF4-FFF2-40B4-BE49-F238E27FC236}">
                <a16:creationId xmlns:a16="http://schemas.microsoft.com/office/drawing/2014/main" id="{6F0C493F-4C3A-F3C5-EC5C-F138E0053725}"/>
              </a:ext>
            </a:extLst>
          </p:cNvPr>
          <p:cNvGraphicFramePr>
            <a:graphicFrameLocks noGrp="1"/>
          </p:cNvGraphicFramePr>
          <p:nvPr>
            <p:extLst>
              <p:ext uri="{D42A27DB-BD31-4B8C-83A1-F6EECF244321}">
                <p14:modId xmlns:p14="http://schemas.microsoft.com/office/powerpoint/2010/main" val="2861567580"/>
              </p:ext>
            </p:extLst>
          </p:nvPr>
        </p:nvGraphicFramePr>
        <p:xfrm>
          <a:off x="223058" y="919333"/>
          <a:ext cx="11577057" cy="5516158"/>
        </p:xfrm>
        <a:graphic>
          <a:graphicData uri="http://schemas.openxmlformats.org/drawingml/2006/table">
            <a:tbl>
              <a:tblPr/>
              <a:tblGrid>
                <a:gridCol w="1177479">
                  <a:extLst>
                    <a:ext uri="{9D8B030D-6E8A-4147-A177-3AD203B41FA5}">
                      <a16:colId xmlns:a16="http://schemas.microsoft.com/office/drawing/2014/main" val="2808625135"/>
                    </a:ext>
                  </a:extLst>
                </a:gridCol>
                <a:gridCol w="2430627">
                  <a:extLst>
                    <a:ext uri="{9D8B030D-6E8A-4147-A177-3AD203B41FA5}">
                      <a16:colId xmlns:a16="http://schemas.microsoft.com/office/drawing/2014/main" val="157400595"/>
                    </a:ext>
                  </a:extLst>
                </a:gridCol>
                <a:gridCol w="2957280">
                  <a:extLst>
                    <a:ext uri="{9D8B030D-6E8A-4147-A177-3AD203B41FA5}">
                      <a16:colId xmlns:a16="http://schemas.microsoft.com/office/drawing/2014/main" val="1598745696"/>
                    </a:ext>
                  </a:extLst>
                </a:gridCol>
                <a:gridCol w="2772665">
                  <a:extLst>
                    <a:ext uri="{9D8B030D-6E8A-4147-A177-3AD203B41FA5}">
                      <a16:colId xmlns:a16="http://schemas.microsoft.com/office/drawing/2014/main" val="753889641"/>
                    </a:ext>
                  </a:extLst>
                </a:gridCol>
                <a:gridCol w="2239006">
                  <a:extLst>
                    <a:ext uri="{9D8B030D-6E8A-4147-A177-3AD203B41FA5}">
                      <a16:colId xmlns:a16="http://schemas.microsoft.com/office/drawing/2014/main" val="2312857658"/>
                    </a:ext>
                  </a:extLst>
                </a:gridCol>
              </a:tblGrid>
              <a:tr h="262469">
                <a:tc>
                  <a:txBody>
                    <a:bodyPr/>
                    <a:lstStyle/>
                    <a:p>
                      <a:pPr algn="l" fontAlgn="ctr"/>
                      <a:r>
                        <a:rPr lang="ja-JP" altLang="en-US" sz="1200" b="0" i="0" u="none" strike="noStrike">
                          <a:solidFill>
                            <a:srgbClr val="FFFFFF"/>
                          </a:solidFill>
                          <a:effectLst/>
                          <a:latin typeface="Hiragino Sans W3" panose="020B0300000000000000" pitchFamily="34" charset="-128"/>
                          <a:ea typeface="Hiragino Sans W3" panose="020B0300000000000000" pitchFamily="34" charset="-128"/>
                        </a:rPr>
                        <a:t>テーマ</a:t>
                      </a:r>
                    </a:p>
                  </a:txBody>
                  <a:tcPr marL="108000" marR="4362"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496"/>
                    </a:solidFill>
                  </a:tcPr>
                </a:tc>
                <a:tc>
                  <a:txBody>
                    <a:bodyPr/>
                    <a:lstStyle/>
                    <a:p>
                      <a:pPr algn="l" fontAlgn="ctr"/>
                      <a:r>
                        <a:rPr lang="ja-JP" altLang="en-US" sz="1200" b="0" i="0" u="none" strike="noStrike">
                          <a:solidFill>
                            <a:srgbClr val="FFFFFF"/>
                          </a:solidFill>
                          <a:effectLst/>
                          <a:latin typeface="Hiragino Sans W3" panose="020B0300000000000000" pitchFamily="34" charset="-128"/>
                          <a:ea typeface="Hiragino Sans W3" panose="020B0300000000000000" pitchFamily="34" charset="-128"/>
                        </a:rPr>
                        <a:t>課題</a:t>
                      </a:r>
                    </a:p>
                  </a:txBody>
                  <a:tcPr marL="108000" marR="4362"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496"/>
                    </a:solidFill>
                  </a:tcPr>
                </a:tc>
                <a:tc>
                  <a:txBody>
                    <a:bodyPr/>
                    <a:lstStyle/>
                    <a:p>
                      <a:pPr algn="l" fontAlgn="ctr"/>
                      <a:r>
                        <a:rPr lang="ja-JP" altLang="en-US" sz="1200" b="0" i="0" u="none" strike="noStrike">
                          <a:solidFill>
                            <a:srgbClr val="FFFFFF"/>
                          </a:solidFill>
                          <a:effectLst/>
                          <a:latin typeface="Hiragino Sans W3" panose="020B0300000000000000" pitchFamily="34" charset="-128"/>
                          <a:ea typeface="Hiragino Sans W3" panose="020B0300000000000000" pitchFamily="34" charset="-128"/>
                        </a:rPr>
                        <a:t>検証されるべき仮説</a:t>
                      </a:r>
                    </a:p>
                  </a:txBody>
                  <a:tcPr marL="108000" marR="4362"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496"/>
                    </a:solidFill>
                  </a:tcPr>
                </a:tc>
                <a:tc>
                  <a:txBody>
                    <a:bodyPr/>
                    <a:lstStyle/>
                    <a:p>
                      <a:pPr algn="l" fontAlgn="ctr"/>
                      <a:r>
                        <a:rPr lang="ja-JP" altLang="en-US" sz="1200" b="0" i="0" u="none" strike="noStrike">
                          <a:solidFill>
                            <a:srgbClr val="FFFFFF"/>
                          </a:solidFill>
                          <a:effectLst/>
                          <a:latin typeface="Hiragino Sans W3" panose="020B0300000000000000" pitchFamily="34" charset="-128"/>
                          <a:ea typeface="Hiragino Sans W3" panose="020B0300000000000000" pitchFamily="34" charset="-128"/>
                        </a:rPr>
                        <a:t>必要なラーニング</a:t>
                      </a:r>
                    </a:p>
                  </a:txBody>
                  <a:tcPr marL="108000" marR="4362"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496"/>
                    </a:solidFill>
                  </a:tcPr>
                </a:tc>
                <a:tc>
                  <a:txBody>
                    <a:bodyPr/>
                    <a:lstStyle/>
                    <a:p>
                      <a:pPr algn="l" fontAlgn="ctr"/>
                      <a:r>
                        <a:rPr lang="ja-JP" altLang="en-US" sz="1200" b="0" i="0" u="none" strike="noStrike">
                          <a:solidFill>
                            <a:srgbClr val="FFFFFF"/>
                          </a:solidFill>
                          <a:effectLst/>
                          <a:latin typeface="Hiragino Sans W3" panose="020B0300000000000000" pitchFamily="34" charset="-128"/>
                          <a:ea typeface="Hiragino Sans W3" panose="020B0300000000000000" pitchFamily="34" charset="-128"/>
                        </a:rPr>
                        <a:t>手法</a:t>
                      </a:r>
                    </a:p>
                  </a:txBody>
                  <a:tcPr marL="108000" marR="4362"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496"/>
                    </a:solidFill>
                  </a:tcPr>
                </a:tc>
                <a:extLst>
                  <a:ext uri="{0D108BD9-81ED-4DB2-BD59-A6C34878D82A}">
                    <a16:rowId xmlns:a16="http://schemas.microsoft.com/office/drawing/2014/main" val="75970016"/>
                  </a:ext>
                </a:extLst>
              </a:tr>
              <a:tr h="880196">
                <a:tc>
                  <a:txBody>
                    <a:bodyPr/>
                    <a:lstStyle/>
                    <a:p>
                      <a:pPr algn="l" fontAlgn="ct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ターゲット</a:t>
                      </a:r>
                    </a:p>
                  </a:txBody>
                  <a:tcPr marL="108000" marR="72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中国におけるセグメント及び人物像が不明確。</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中国にも自然系素材の商品を求める層が十分に存在している。</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自然系素材の商品を求める層のライフスタイルやニーズとは。</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中国におけるターゲットセグメントの定義と、その市場性</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ターゲット像とインサイト</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家庭訪問調査</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定量調査</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デスクリサーチ</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665592"/>
                  </a:ext>
                </a:extLst>
              </a:tr>
              <a:tr h="819358">
                <a:tc>
                  <a:txBody>
                    <a:bodyPr/>
                    <a:lstStyle/>
                    <a:p>
                      <a:pPr marL="0" algn="l" defTabSz="914400" rtl="0" eaLnBrk="1" fontAlgn="ctr" latinLnBrk="0" hangingPunct="1"/>
                      <a:r>
                        <a:rPr lang="ja-JP" altLang="en-US" sz="1200" b="0" i="0" u="none" strike="noStrike" kern="1200" dirty="0">
                          <a:solidFill>
                            <a:srgbClr val="000000"/>
                          </a:solidFill>
                          <a:effectLst/>
                          <a:latin typeface="Hiragino Sans W2" panose="020B0300000000000000" pitchFamily="34" charset="-128"/>
                          <a:ea typeface="Hiragino Sans W2" panose="020B0300000000000000" pitchFamily="34" charset="-128"/>
                          <a:cs typeface="+mn-cs"/>
                        </a:rPr>
                        <a:t>ベネフィット</a:t>
                      </a:r>
                    </a:p>
                  </a:txBody>
                  <a:tcPr marL="108000" marR="72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中国におけるコアターゲットに刺さる訴求がわからない。</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日本と同じ訴求で十分戦えるか。</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どんな点から、どんな価値が感じられるか。独自の提供価値は何か。</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家庭訪問調査</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ホームユーステスト</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64969"/>
                  </a:ext>
                </a:extLst>
              </a:tr>
              <a:tr h="1318056">
                <a:tc>
                  <a:txBody>
                    <a:bodyPr/>
                    <a:lstStyle/>
                    <a:p>
                      <a:pPr marL="0" algn="l" defTabSz="914400" rtl="0" eaLnBrk="1" fontAlgn="ctr" latinLnBrk="0" hangingPunct="1"/>
                      <a:r>
                        <a:rPr lang="ja-JP" altLang="en-US" sz="1200" b="0" i="0" u="none" strike="noStrike" kern="1200">
                          <a:solidFill>
                            <a:srgbClr val="000000"/>
                          </a:solidFill>
                          <a:effectLst/>
                          <a:latin typeface="Hiragino Sans W2" panose="020B0300000000000000" pitchFamily="34" charset="-128"/>
                          <a:ea typeface="Hiragino Sans W2" panose="020B0300000000000000" pitchFamily="34" charset="-128"/>
                          <a:cs typeface="+mn-cs"/>
                        </a:rPr>
                        <a:t>商品</a:t>
                      </a:r>
                    </a:p>
                  </a:txBody>
                  <a:tcPr marL="108000" marR="72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中国での各アイテムに対する期待。</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日本と同じままで受容されるのか不明確。</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endPar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endParaRP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使用性は日本と同様に評価される。</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日本と同じようにシャンプーとコンディショナーはセットで売れていく。</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製品を新たに開発し直すかの判断。</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中国向けに調整するのであればどのようにすべきか。</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シャンプー、コンディショナーの打ち出し方の具体策。</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家庭訪問調査</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定量調査</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デスクリサーチ</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61605"/>
                  </a:ext>
                </a:extLst>
              </a:tr>
              <a:tr h="524937">
                <a:tc>
                  <a:txBody>
                    <a:bodyPr/>
                    <a:lstStyle/>
                    <a:p>
                      <a:pPr marL="0" algn="l" defTabSz="914400" rtl="0" eaLnBrk="1" fontAlgn="ctr" latinLnBrk="0" hangingPunct="1"/>
                      <a:r>
                        <a:rPr lang="ja-JP" altLang="en-US" sz="1200" b="0" i="0" u="none" strike="noStrike" kern="1200">
                          <a:solidFill>
                            <a:srgbClr val="000000"/>
                          </a:solidFill>
                          <a:effectLst/>
                          <a:latin typeface="Hiragino Sans W2" panose="020B0300000000000000" pitchFamily="34" charset="-128"/>
                          <a:ea typeface="Hiragino Sans W2" panose="020B0300000000000000" pitchFamily="34" charset="-128"/>
                          <a:cs typeface="+mn-cs"/>
                        </a:rPr>
                        <a:t>チャネル</a:t>
                      </a:r>
                    </a:p>
                  </a:txBody>
                  <a:tcPr marL="108000" marR="72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どのチャネルを選択するのか良いのか判断出来ない。</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オンラインでの販売の方がハードルは低い。</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中国における販売チャネルの種類とそれぞれの特性。</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専門家や代理店へのヒアリング</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550804"/>
                  </a:ext>
                </a:extLst>
              </a:tr>
              <a:tr h="661266">
                <a:tc>
                  <a:txBody>
                    <a:bodyPr/>
                    <a:lstStyle/>
                    <a:p>
                      <a:pPr marL="0" algn="l" defTabSz="914400" rtl="0" eaLnBrk="1" fontAlgn="ctr" latinLnBrk="0" hangingPunct="1"/>
                      <a:r>
                        <a:rPr lang="ja-JP" altLang="en-US" sz="1200" b="0" i="0" u="none" strike="noStrike" kern="1200">
                          <a:solidFill>
                            <a:srgbClr val="000000"/>
                          </a:solidFill>
                          <a:effectLst/>
                          <a:latin typeface="Hiragino Sans W2" panose="020B0300000000000000" pitchFamily="34" charset="-128"/>
                          <a:ea typeface="Hiragino Sans W2" panose="020B0300000000000000" pitchFamily="34" charset="-128"/>
                          <a:cs typeface="+mn-cs"/>
                        </a:rPr>
                        <a:t>広告宣伝</a:t>
                      </a:r>
                    </a:p>
                  </a:txBody>
                  <a:tcPr marL="108000" marR="72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効果の高い施策のノウハウがない。</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中国独自の手法や消費者接点を新たに開拓していく必要がある。</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最初に着手すべき施策はなにか？</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押さえるべき接点は何か。</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競合調査</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家庭訪問調査</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定量調査</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584693"/>
                  </a:ext>
                </a:extLst>
              </a:tr>
              <a:tr h="1049876">
                <a:tc>
                  <a:txBody>
                    <a:bodyPr/>
                    <a:lstStyle/>
                    <a:p>
                      <a:pPr marL="0" algn="l" defTabSz="914400" rtl="0" eaLnBrk="1" fontAlgn="ctr" latinLnBrk="0" hangingPunct="1"/>
                      <a:r>
                        <a:rPr lang="ja-JP" altLang="en-US" sz="1200" b="0" i="0" u="none" strike="noStrike" kern="1200">
                          <a:solidFill>
                            <a:srgbClr val="000000"/>
                          </a:solidFill>
                          <a:effectLst/>
                          <a:latin typeface="Hiragino Sans W2" panose="020B0300000000000000" pitchFamily="34" charset="-128"/>
                          <a:ea typeface="Hiragino Sans W2" panose="020B0300000000000000" pitchFamily="34" charset="-128"/>
                          <a:cs typeface="+mn-cs"/>
                        </a:rPr>
                        <a:t>ブランド</a:t>
                      </a:r>
                      <a:endParaRPr lang="en-US" altLang="ja-JP" sz="1200" b="0" i="0" u="none" strike="noStrike" kern="1200" dirty="0">
                        <a:solidFill>
                          <a:srgbClr val="000000"/>
                        </a:solidFill>
                        <a:effectLst/>
                        <a:latin typeface="Hiragino Sans W2" panose="020B0300000000000000" pitchFamily="34" charset="-128"/>
                        <a:ea typeface="Hiragino Sans W2" panose="020B0300000000000000" pitchFamily="34" charset="-128"/>
                        <a:cs typeface="+mn-cs"/>
                      </a:endParaRPr>
                    </a:p>
                    <a:p>
                      <a:pPr marL="0" algn="l" defTabSz="914400" rtl="0" eaLnBrk="1" fontAlgn="ctr" latinLnBrk="0" hangingPunct="1"/>
                      <a:r>
                        <a:rPr lang="ja-JP" altLang="en-US" sz="1200" b="0" i="0" u="none" strike="noStrike" kern="1200">
                          <a:solidFill>
                            <a:srgbClr val="000000"/>
                          </a:solidFill>
                          <a:effectLst/>
                          <a:latin typeface="Hiragino Sans W2" panose="020B0300000000000000" pitchFamily="34" charset="-128"/>
                          <a:ea typeface="Hiragino Sans W2" panose="020B0300000000000000" pitchFamily="34" charset="-128"/>
                          <a:cs typeface="+mn-cs"/>
                        </a:rPr>
                        <a:t>キャラクター</a:t>
                      </a:r>
                    </a:p>
                  </a:txBody>
                  <a:tcPr marL="108000" marR="72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日本のクリエイティブのままで受容されるのか。</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日本のクリエイティブは十分受容性があり、中国語に翻訳すれば問題ない。</a:t>
                      </a: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中国向けに何を、どうカルチャライズすべきかどうかの判断材料。</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SzPct val="100000"/>
                        <a:buFont typeface="Arial" panose="020B0604020202020204" pitchFamily="34" charset="0"/>
                        <a:buChar char="•"/>
                      </a:pPr>
                      <a:r>
                        <a:rPr lang="ja-JP" altLang="en-US" sz="1200" b="0" i="0" u="none" strike="noStrike" dirty="0">
                          <a:solidFill>
                            <a:srgbClr val="000000"/>
                          </a:solidFill>
                          <a:effectLst/>
                          <a:latin typeface="Hiragino Sans W2" panose="020B0300000000000000" pitchFamily="34" charset="-128"/>
                          <a:ea typeface="Hiragino Sans W2" panose="020B0300000000000000" pitchFamily="34" charset="-128"/>
                        </a:rPr>
                        <a:t>家庭訪問調査</a:t>
                      </a:r>
                      <a:endParaRPr lang="en-US" altLang="ja-JP" sz="1200" b="0" i="0" u="none" strike="noStrike" dirty="0">
                        <a:solidFill>
                          <a:srgbClr val="000000"/>
                        </a:solidFill>
                        <a:effectLst/>
                        <a:latin typeface="Hiragino Sans W2" panose="020B0300000000000000" pitchFamily="34" charset="-128"/>
                        <a:ea typeface="Hiragino Sans W2" panose="020B0300000000000000" pitchFamily="34" charset="-128"/>
                      </a:endParaRPr>
                    </a:p>
                  </a:txBody>
                  <a:tcPr marL="108000" marR="108000" marT="4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543126"/>
                  </a:ext>
                </a:extLst>
              </a:tr>
            </a:tbl>
          </a:graphicData>
        </a:graphic>
      </p:graphicFrame>
    </p:spTree>
    <p:extLst>
      <p:ext uri="{BB962C8B-B14F-4D97-AF65-F5344CB8AC3E}">
        <p14:creationId xmlns:p14="http://schemas.microsoft.com/office/powerpoint/2010/main" val="1549077161"/>
      </p:ext>
    </p:extLst>
  </p:cSld>
  <p:clrMapOvr>
    <a:masterClrMapping/>
  </p:clrMapOvr>
</p:sld>
</file>

<file path=ppt/theme/theme1.xml><?xml version="1.0" encoding="utf-8"?>
<a:theme xmlns:a="http://schemas.openxmlformats.org/drawingml/2006/main" name="Office Theme">
  <a:themeElements>
    <a:clrScheme name="Custom 3">
      <a:dk1>
        <a:srgbClr val="424242"/>
      </a:dk1>
      <a:lt1>
        <a:srgbClr val="FFFFFF"/>
      </a:lt1>
      <a:dk2>
        <a:srgbClr val="009192"/>
      </a:dk2>
      <a:lt2>
        <a:srgbClr val="E7E6E6"/>
      </a:lt2>
      <a:accent1>
        <a:srgbClr val="02739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12231</TotalTime>
  <Words>2025</Words>
  <Application>Microsoft Macintosh PowerPoint</Application>
  <PresentationFormat>宽屏</PresentationFormat>
  <Paragraphs>340</Paragraphs>
  <Slides>17</Slides>
  <Notes>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17</vt:i4>
      </vt:variant>
    </vt:vector>
  </HeadingPairs>
  <TitlesOfParts>
    <vt:vector size="35" baseType="lpstr">
      <vt:lpstr>Hiragino Kaku Gothic Pro W3</vt:lpstr>
      <vt:lpstr>Hiragino Kaku Gothic Pro W6</vt:lpstr>
      <vt:lpstr>Hiragino Sans W2</vt:lpstr>
      <vt:lpstr>Hiragino Sans W3</vt:lpstr>
      <vt:lpstr>Hiragino Sans W4</vt:lpstr>
      <vt:lpstr>Hiragino Sans W5</vt:lpstr>
      <vt:lpstr>Hiragino Sans W6</vt:lpstr>
      <vt:lpstr>Meiryo UI</vt:lpstr>
      <vt:lpstr>Noto Sans Symbols</vt:lpstr>
      <vt:lpstr>Arial</vt:lpstr>
      <vt:lpstr>Avenir</vt:lpstr>
      <vt:lpstr>Avenir Heavy</vt:lpstr>
      <vt:lpstr>Avenir Light</vt:lpstr>
      <vt:lpstr>Avenir Medium</vt:lpstr>
      <vt:lpstr>Calibri</vt:lpstr>
      <vt:lpstr>Calibri Light</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balconia Shanghai ltd.</dc:creator>
  <cp:keywords/>
  <dc:description/>
  <cp:lastModifiedBy>华 琦</cp:lastModifiedBy>
  <cp:revision>133</cp:revision>
  <dcterms:created xsi:type="dcterms:W3CDTF">2021-11-25T03:15:01Z</dcterms:created>
  <dcterms:modified xsi:type="dcterms:W3CDTF">2022-07-26T06:41:46Z</dcterms:modified>
  <cp:category/>
</cp:coreProperties>
</file>